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64" r:id="rId3"/>
    <p:sldId id="265" r:id="rId4"/>
    <p:sldId id="257" r:id="rId5"/>
    <p:sldId id="258" r:id="rId6"/>
    <p:sldId id="259" r:id="rId7"/>
    <p:sldId id="260" r:id="rId8"/>
    <p:sldId id="261" r:id="rId9"/>
    <p:sldId id="266" r:id="rId10"/>
    <p:sldId id="262" r:id="rId11"/>
    <p:sldId id="263" r:id="rId12"/>
    <p:sldId id="267" r:id="rId13"/>
    <p:sldId id="268" r:id="rId14"/>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092"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97070539"/>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2593285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1 master">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F6F4F4"/>
          </a:solidFill>
          <a:ln w="12700">
            <a:miter lim="400000"/>
          </a:ln>
        </p:spPr>
        <p:txBody>
          <a:bodyPr lIns="45719" rIns="45719"/>
          <a:lstStyle/>
          <a:p>
            <a:endParaRPr/>
          </a:p>
        </p:txBody>
      </p:sp>
      <p:sp>
        <p:nvSpPr>
          <p:cNvPr id="19" name="Shape 1"/>
          <p:cNvSpPr/>
          <p:nvPr/>
        </p:nvSpPr>
        <p:spPr>
          <a:xfrm>
            <a:off x="0" y="0"/>
            <a:ext cx="14630400" cy="8229600"/>
          </a:xfrm>
          <a:prstGeom prst="rect">
            <a:avLst/>
          </a:prstGeom>
          <a:solidFill>
            <a:srgbClr val="FFFFFF"/>
          </a:solidFill>
          <a:ln w="12700">
            <a:miter lim="400000"/>
          </a:ln>
        </p:spPr>
        <p:txBody>
          <a:bodyPr lIns="45719" rIns="45719"/>
          <a:lstStyle/>
          <a:p>
            <a:endParaRPr/>
          </a:p>
        </p:txBody>
      </p:sp>
      <p:pic>
        <p:nvPicPr>
          <p:cNvPr id="20" name="Image 0" descr="Image 0">
            <a:hlinkClick r:id="rId2"/>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2 master">
    <p:spTree>
      <p:nvGrpSpPr>
        <p:cNvPr id="1" name=""/>
        <p:cNvGrpSpPr/>
        <p:nvPr/>
      </p:nvGrpSpPr>
      <p:grpSpPr>
        <a:xfrm>
          <a:off x="0" y="0"/>
          <a:ext cx="0" cy="0"/>
          <a:chOff x="0" y="0"/>
          <a:chExt cx="0" cy="0"/>
        </a:xfrm>
      </p:grpSpPr>
      <p:sp>
        <p:nvSpPr>
          <p:cNvPr id="28" name="Shape 0"/>
          <p:cNvSpPr/>
          <p:nvPr/>
        </p:nvSpPr>
        <p:spPr>
          <a:xfrm>
            <a:off x="0" y="0"/>
            <a:ext cx="14630400" cy="8229600"/>
          </a:xfrm>
          <a:prstGeom prst="rect">
            <a:avLst/>
          </a:prstGeom>
          <a:solidFill>
            <a:srgbClr val="F6F4F4"/>
          </a:solidFill>
          <a:ln w="12700">
            <a:miter lim="400000"/>
          </a:ln>
        </p:spPr>
        <p:txBody>
          <a:bodyPr lIns="45719" rIns="45719"/>
          <a:lstStyle/>
          <a:p>
            <a:endParaRPr/>
          </a:p>
        </p:txBody>
      </p:sp>
      <p:sp>
        <p:nvSpPr>
          <p:cNvPr id="29" name="Shape 1"/>
          <p:cNvSpPr/>
          <p:nvPr/>
        </p:nvSpPr>
        <p:spPr>
          <a:xfrm>
            <a:off x="0" y="0"/>
            <a:ext cx="14630400" cy="8229600"/>
          </a:xfrm>
          <a:prstGeom prst="rect">
            <a:avLst/>
          </a:prstGeom>
          <a:solidFill>
            <a:srgbClr val="FFFFFF"/>
          </a:solidFill>
          <a:ln w="12700">
            <a:miter lim="400000"/>
          </a:ln>
        </p:spPr>
        <p:txBody>
          <a:bodyPr lIns="45719" rIns="45719"/>
          <a:lstStyle/>
          <a:p>
            <a:endParaRPr/>
          </a:p>
        </p:txBody>
      </p:sp>
      <p:pic>
        <p:nvPicPr>
          <p:cNvPr id="30" name="Image 0" descr="Image 0">
            <a:hlinkClick r:id="rId2"/>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3 master">
    <p:spTree>
      <p:nvGrpSpPr>
        <p:cNvPr id="1" name=""/>
        <p:cNvGrpSpPr/>
        <p:nvPr/>
      </p:nvGrpSpPr>
      <p:grpSpPr>
        <a:xfrm>
          <a:off x="0" y="0"/>
          <a:ext cx="0" cy="0"/>
          <a:chOff x="0" y="0"/>
          <a:chExt cx="0" cy="0"/>
        </a:xfrm>
      </p:grpSpPr>
      <p:sp>
        <p:nvSpPr>
          <p:cNvPr id="38" name="Shape 0"/>
          <p:cNvSpPr/>
          <p:nvPr/>
        </p:nvSpPr>
        <p:spPr>
          <a:xfrm>
            <a:off x="0" y="0"/>
            <a:ext cx="14630400" cy="8229600"/>
          </a:xfrm>
          <a:prstGeom prst="rect">
            <a:avLst/>
          </a:prstGeom>
          <a:solidFill>
            <a:srgbClr val="F6F4F4"/>
          </a:solidFill>
          <a:ln w="12700">
            <a:miter lim="400000"/>
          </a:ln>
        </p:spPr>
        <p:txBody>
          <a:bodyPr lIns="45719" rIns="45719"/>
          <a:lstStyle/>
          <a:p>
            <a:endParaRPr/>
          </a:p>
        </p:txBody>
      </p:sp>
      <p:sp>
        <p:nvSpPr>
          <p:cNvPr id="39" name="Shape 1"/>
          <p:cNvSpPr/>
          <p:nvPr/>
        </p:nvSpPr>
        <p:spPr>
          <a:xfrm>
            <a:off x="0" y="0"/>
            <a:ext cx="14630400" cy="8229600"/>
          </a:xfrm>
          <a:prstGeom prst="rect">
            <a:avLst/>
          </a:prstGeom>
          <a:solidFill>
            <a:srgbClr val="FFFFFF"/>
          </a:solidFill>
          <a:ln w="12700">
            <a:miter lim="400000"/>
          </a:ln>
        </p:spPr>
        <p:txBody>
          <a:bodyPr lIns="45719" rIns="45719"/>
          <a:lstStyle/>
          <a:p>
            <a:endParaRPr/>
          </a:p>
        </p:txBody>
      </p:sp>
      <p:pic>
        <p:nvPicPr>
          <p:cNvPr id="40" name="Image 0" descr="Image 0">
            <a:hlinkClick r:id="rId2"/>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4 master">
    <p:spTree>
      <p:nvGrpSpPr>
        <p:cNvPr id="1" name=""/>
        <p:cNvGrpSpPr/>
        <p:nvPr/>
      </p:nvGrpSpPr>
      <p:grpSpPr>
        <a:xfrm>
          <a:off x="0" y="0"/>
          <a:ext cx="0" cy="0"/>
          <a:chOff x="0" y="0"/>
          <a:chExt cx="0" cy="0"/>
        </a:xfrm>
      </p:grpSpPr>
      <p:sp>
        <p:nvSpPr>
          <p:cNvPr id="48" name="Shape 0"/>
          <p:cNvSpPr/>
          <p:nvPr/>
        </p:nvSpPr>
        <p:spPr>
          <a:xfrm>
            <a:off x="0" y="0"/>
            <a:ext cx="14630400" cy="8229600"/>
          </a:xfrm>
          <a:prstGeom prst="rect">
            <a:avLst/>
          </a:prstGeom>
          <a:solidFill>
            <a:srgbClr val="F6F4F4"/>
          </a:solidFill>
          <a:ln w="12700">
            <a:miter lim="400000"/>
          </a:ln>
        </p:spPr>
        <p:txBody>
          <a:bodyPr lIns="45719" rIns="45719"/>
          <a:lstStyle/>
          <a:p>
            <a:endParaRPr/>
          </a:p>
        </p:txBody>
      </p:sp>
      <p:sp>
        <p:nvSpPr>
          <p:cNvPr id="49" name="Shape 1"/>
          <p:cNvSpPr/>
          <p:nvPr/>
        </p:nvSpPr>
        <p:spPr>
          <a:xfrm>
            <a:off x="0" y="0"/>
            <a:ext cx="14630400" cy="8229600"/>
          </a:xfrm>
          <a:prstGeom prst="rect">
            <a:avLst/>
          </a:prstGeom>
          <a:solidFill>
            <a:srgbClr val="FFFFFF"/>
          </a:solidFill>
          <a:ln w="12700">
            <a:miter lim="400000"/>
          </a:ln>
        </p:spPr>
        <p:txBody>
          <a:bodyPr lIns="45719" rIns="45719"/>
          <a:lstStyle/>
          <a:p>
            <a:endParaRPr/>
          </a:p>
        </p:txBody>
      </p:sp>
      <p:pic>
        <p:nvPicPr>
          <p:cNvPr id="50" name="Image 0" descr="Image 0">
            <a:hlinkClick r:id="rId2"/>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5 master">
    <p:spTree>
      <p:nvGrpSpPr>
        <p:cNvPr id="1" name=""/>
        <p:cNvGrpSpPr/>
        <p:nvPr/>
      </p:nvGrpSpPr>
      <p:grpSpPr>
        <a:xfrm>
          <a:off x="0" y="0"/>
          <a:ext cx="0" cy="0"/>
          <a:chOff x="0" y="0"/>
          <a:chExt cx="0" cy="0"/>
        </a:xfrm>
      </p:grpSpPr>
      <p:sp>
        <p:nvSpPr>
          <p:cNvPr id="58" name="Shape 0"/>
          <p:cNvSpPr/>
          <p:nvPr/>
        </p:nvSpPr>
        <p:spPr>
          <a:xfrm>
            <a:off x="0" y="0"/>
            <a:ext cx="14630400" cy="8229600"/>
          </a:xfrm>
          <a:prstGeom prst="rect">
            <a:avLst/>
          </a:prstGeom>
          <a:solidFill>
            <a:srgbClr val="F6F4F4"/>
          </a:solidFill>
          <a:ln w="12700">
            <a:miter lim="400000"/>
          </a:ln>
        </p:spPr>
        <p:txBody>
          <a:bodyPr lIns="45719" rIns="45719"/>
          <a:lstStyle/>
          <a:p>
            <a:endParaRPr/>
          </a:p>
        </p:txBody>
      </p:sp>
      <p:sp>
        <p:nvSpPr>
          <p:cNvPr id="59" name="Shape 1"/>
          <p:cNvSpPr/>
          <p:nvPr/>
        </p:nvSpPr>
        <p:spPr>
          <a:xfrm>
            <a:off x="0" y="0"/>
            <a:ext cx="14630400" cy="8229600"/>
          </a:xfrm>
          <a:prstGeom prst="rect">
            <a:avLst/>
          </a:prstGeom>
          <a:solidFill>
            <a:srgbClr val="FFFFFF"/>
          </a:solidFill>
          <a:ln w="12700">
            <a:miter lim="400000"/>
          </a:ln>
        </p:spPr>
        <p:txBody>
          <a:bodyPr lIns="45719" rIns="45719"/>
          <a:lstStyle/>
          <a:p>
            <a:endParaRPr/>
          </a:p>
        </p:txBody>
      </p:sp>
      <p:pic>
        <p:nvPicPr>
          <p:cNvPr id="60" name="Image 0" descr="Image 0">
            <a:hlinkClick r:id="rId2"/>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6 master">
    <p:spTree>
      <p:nvGrpSpPr>
        <p:cNvPr id="1" name=""/>
        <p:cNvGrpSpPr/>
        <p:nvPr/>
      </p:nvGrpSpPr>
      <p:grpSpPr>
        <a:xfrm>
          <a:off x="0" y="0"/>
          <a:ext cx="0" cy="0"/>
          <a:chOff x="0" y="0"/>
          <a:chExt cx="0" cy="0"/>
        </a:xfrm>
      </p:grpSpPr>
      <p:sp>
        <p:nvSpPr>
          <p:cNvPr id="68" name="Shape 0"/>
          <p:cNvSpPr/>
          <p:nvPr/>
        </p:nvSpPr>
        <p:spPr>
          <a:xfrm>
            <a:off x="0" y="0"/>
            <a:ext cx="14630400" cy="8229600"/>
          </a:xfrm>
          <a:prstGeom prst="rect">
            <a:avLst/>
          </a:prstGeom>
          <a:solidFill>
            <a:srgbClr val="F6F4F4"/>
          </a:solidFill>
          <a:ln w="12700">
            <a:miter lim="400000"/>
          </a:ln>
        </p:spPr>
        <p:txBody>
          <a:bodyPr lIns="45719" rIns="45719"/>
          <a:lstStyle/>
          <a:p>
            <a:endParaRPr/>
          </a:p>
        </p:txBody>
      </p:sp>
      <p:sp>
        <p:nvSpPr>
          <p:cNvPr id="69" name="Shape 1"/>
          <p:cNvSpPr/>
          <p:nvPr/>
        </p:nvSpPr>
        <p:spPr>
          <a:xfrm>
            <a:off x="0" y="0"/>
            <a:ext cx="14630400" cy="8229600"/>
          </a:xfrm>
          <a:prstGeom prst="rect">
            <a:avLst/>
          </a:prstGeom>
          <a:solidFill>
            <a:srgbClr val="FFFFFF"/>
          </a:solidFill>
          <a:ln w="12700">
            <a:miter lim="400000"/>
          </a:ln>
        </p:spPr>
        <p:txBody>
          <a:bodyPr lIns="45719" rIns="45719"/>
          <a:lstStyle/>
          <a:p>
            <a:endParaRPr/>
          </a:p>
        </p:txBody>
      </p:sp>
      <p:pic>
        <p:nvPicPr>
          <p:cNvPr id="70" name="Image 0" descr="Image 0">
            <a:hlinkClick r:id="rId2"/>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7 master">
    <p:spTree>
      <p:nvGrpSpPr>
        <p:cNvPr id="1" name=""/>
        <p:cNvGrpSpPr/>
        <p:nvPr/>
      </p:nvGrpSpPr>
      <p:grpSpPr>
        <a:xfrm>
          <a:off x="0" y="0"/>
          <a:ext cx="0" cy="0"/>
          <a:chOff x="0" y="0"/>
          <a:chExt cx="0" cy="0"/>
        </a:xfrm>
      </p:grpSpPr>
      <p:sp>
        <p:nvSpPr>
          <p:cNvPr id="78" name="Shape 0"/>
          <p:cNvSpPr/>
          <p:nvPr/>
        </p:nvSpPr>
        <p:spPr>
          <a:xfrm>
            <a:off x="0" y="0"/>
            <a:ext cx="14630400" cy="8229600"/>
          </a:xfrm>
          <a:prstGeom prst="rect">
            <a:avLst/>
          </a:prstGeom>
          <a:solidFill>
            <a:srgbClr val="F6F4F4"/>
          </a:solidFill>
          <a:ln w="12700">
            <a:miter lim="400000"/>
          </a:ln>
        </p:spPr>
        <p:txBody>
          <a:bodyPr lIns="45719" rIns="45719"/>
          <a:lstStyle/>
          <a:p>
            <a:endParaRPr/>
          </a:p>
        </p:txBody>
      </p:sp>
      <p:sp>
        <p:nvSpPr>
          <p:cNvPr id="79" name="Shape 1"/>
          <p:cNvSpPr/>
          <p:nvPr/>
        </p:nvSpPr>
        <p:spPr>
          <a:xfrm>
            <a:off x="0" y="0"/>
            <a:ext cx="14630400" cy="8229600"/>
          </a:xfrm>
          <a:prstGeom prst="rect">
            <a:avLst/>
          </a:prstGeom>
          <a:solidFill>
            <a:srgbClr val="FFFFFF"/>
          </a:solidFill>
          <a:ln w="12700">
            <a:miter lim="400000"/>
          </a:ln>
        </p:spPr>
        <p:txBody>
          <a:bodyPr lIns="45719" rIns="45719"/>
          <a:lstStyle/>
          <a:p>
            <a:endParaRPr/>
          </a:p>
        </p:txBody>
      </p:sp>
      <p:pic>
        <p:nvPicPr>
          <p:cNvPr id="80" name="Image 0" descr="Image 0">
            <a:hlinkClick r:id="rId2"/>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lide 8 master">
    <p:spTree>
      <p:nvGrpSpPr>
        <p:cNvPr id="1" name=""/>
        <p:cNvGrpSpPr/>
        <p:nvPr/>
      </p:nvGrpSpPr>
      <p:grpSpPr>
        <a:xfrm>
          <a:off x="0" y="0"/>
          <a:ext cx="0" cy="0"/>
          <a:chOff x="0" y="0"/>
          <a:chExt cx="0" cy="0"/>
        </a:xfrm>
      </p:grpSpPr>
      <p:sp>
        <p:nvSpPr>
          <p:cNvPr id="88" name="Shape 0"/>
          <p:cNvSpPr/>
          <p:nvPr/>
        </p:nvSpPr>
        <p:spPr>
          <a:xfrm>
            <a:off x="0" y="0"/>
            <a:ext cx="14630400" cy="8229600"/>
          </a:xfrm>
          <a:prstGeom prst="rect">
            <a:avLst/>
          </a:prstGeom>
          <a:solidFill>
            <a:srgbClr val="F6F4F4"/>
          </a:solidFill>
          <a:ln w="12700">
            <a:miter lim="400000"/>
          </a:ln>
        </p:spPr>
        <p:txBody>
          <a:bodyPr lIns="45719" rIns="45719"/>
          <a:lstStyle/>
          <a:p>
            <a:endParaRPr/>
          </a:p>
        </p:txBody>
      </p:sp>
      <p:sp>
        <p:nvSpPr>
          <p:cNvPr id="89" name="Shape 1"/>
          <p:cNvSpPr/>
          <p:nvPr/>
        </p:nvSpPr>
        <p:spPr>
          <a:xfrm>
            <a:off x="0" y="0"/>
            <a:ext cx="14630400" cy="8229600"/>
          </a:xfrm>
          <a:prstGeom prst="rect">
            <a:avLst/>
          </a:prstGeom>
          <a:solidFill>
            <a:srgbClr val="FFFFFF"/>
          </a:solidFill>
          <a:ln w="12700">
            <a:miter lim="400000"/>
          </a:ln>
        </p:spPr>
        <p:txBody>
          <a:bodyPr lIns="45719" rIns="45719"/>
          <a:lstStyle/>
          <a:p>
            <a:endParaRPr/>
          </a:p>
        </p:txBody>
      </p:sp>
      <p:pic>
        <p:nvPicPr>
          <p:cNvPr id="90" name="Image 0" descr="Image 0">
            <a:hlinkClick r:id="rId2"/>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hf sldNum="0" hdr="0" ftr="0" dt="0"/>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3.jpe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3.jpe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Image 0" descr="Image 0"/>
          <p:cNvPicPr>
            <a:picLocks noChangeAspect="1"/>
          </p:cNvPicPr>
          <p:nvPr/>
        </p:nvPicPr>
        <p:blipFill>
          <a:blip r:embed="rId3">
            <a:extLst/>
          </a:blip>
          <a:stretch>
            <a:fillRect/>
          </a:stretch>
        </p:blipFill>
        <p:spPr>
          <a:xfrm>
            <a:off x="0" y="0"/>
            <a:ext cx="5486400" cy="8229600"/>
          </a:xfrm>
          <a:prstGeom prst="rect">
            <a:avLst/>
          </a:prstGeom>
          <a:ln w="12700">
            <a:miter lim="400000"/>
          </a:ln>
        </p:spPr>
      </p:pic>
      <p:sp>
        <p:nvSpPr>
          <p:cNvPr id="101" name="Text 0"/>
          <p:cNvSpPr txBox="1"/>
          <p:nvPr/>
        </p:nvSpPr>
        <p:spPr>
          <a:xfrm>
            <a:off x="6280189" y="2155745"/>
            <a:ext cx="7556422" cy="1385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b="1" spc="-134">
                <a:latin typeface="Inter Bold"/>
                <a:ea typeface="Inter Bold"/>
                <a:cs typeface="Inter Bold"/>
                <a:sym typeface="Inter Bold"/>
              </a:defRPr>
            </a:lvl1pPr>
          </a:lstStyle>
          <a:p>
            <a:r>
              <a:t>Secure Data Hiding in Images Using Steganography</a:t>
            </a:r>
          </a:p>
        </p:txBody>
      </p:sp>
      <p:sp>
        <p:nvSpPr>
          <p:cNvPr id="102" name="Text 1"/>
          <p:cNvSpPr txBox="1"/>
          <p:nvPr/>
        </p:nvSpPr>
        <p:spPr>
          <a:xfrm>
            <a:off x="6280189" y="4622243"/>
            <a:ext cx="7556422" cy="1400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This presentation explores the innovative use of steganography for secure data hiding within images. We delve into the necessity, technology, and unique aspects of our approach, highlighting the benefits for end-users and showcasing our results.</a:t>
            </a:r>
          </a:p>
        </p:txBody>
      </p:sp>
      <p:pic>
        <p:nvPicPr>
          <p:cNvPr id="6" name="Picture 8" descr="Program Partn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63" name="Text 0"/>
          <p:cNvSpPr txBox="1"/>
          <p:nvPr/>
        </p:nvSpPr>
        <p:spPr>
          <a:xfrm>
            <a:off x="6280189" y="704135"/>
            <a:ext cx="7556422" cy="1385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b="1" spc="-134">
                <a:latin typeface="Inter Bold"/>
                <a:ea typeface="Inter Bold"/>
                <a:cs typeface="Inter Bold"/>
                <a:sym typeface="Inter Bold"/>
              </a:defRPr>
            </a:lvl1pPr>
          </a:lstStyle>
          <a:p>
            <a:r>
              <a:t>Conclusion: Summary and Future Directions</a:t>
            </a:r>
          </a:p>
        </p:txBody>
      </p:sp>
      <p:pic>
        <p:nvPicPr>
          <p:cNvPr id="164" name="Image 1" descr="Image 1"/>
          <p:cNvPicPr>
            <a:picLocks noChangeAspect="1"/>
          </p:cNvPicPr>
          <p:nvPr/>
        </p:nvPicPr>
        <p:blipFill>
          <a:blip r:embed="rId3">
            <a:extLst/>
          </a:blip>
          <a:stretch>
            <a:fillRect/>
          </a:stretch>
        </p:blipFill>
        <p:spPr>
          <a:xfrm>
            <a:off x="6280189" y="2461854"/>
            <a:ext cx="1134071" cy="1360885"/>
          </a:xfrm>
          <a:prstGeom prst="rect">
            <a:avLst/>
          </a:prstGeom>
          <a:ln w="12700">
            <a:miter lim="400000"/>
          </a:ln>
        </p:spPr>
      </p:pic>
      <p:sp>
        <p:nvSpPr>
          <p:cNvPr id="165" name="Text 1"/>
          <p:cNvSpPr txBox="1"/>
          <p:nvPr/>
        </p:nvSpPr>
        <p:spPr>
          <a:xfrm>
            <a:off x="7754422" y="2688669"/>
            <a:ext cx="1989893"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solidFill>
                  <a:srgbClr val="272525"/>
                </a:solidFill>
                <a:latin typeface="Inter Bold"/>
                <a:ea typeface="Inter Bold"/>
                <a:cs typeface="Inter Bold"/>
                <a:sym typeface="Inter Bold"/>
              </a:defRPr>
            </a:lvl1pPr>
          </a:lstStyle>
          <a:p>
            <a:r>
              <a:t>Achieved Goals</a:t>
            </a:r>
          </a:p>
        </p:txBody>
      </p:sp>
      <p:sp>
        <p:nvSpPr>
          <p:cNvPr id="166" name="Text 2"/>
          <p:cNvSpPr txBox="1"/>
          <p:nvPr/>
        </p:nvSpPr>
        <p:spPr>
          <a:xfrm>
            <a:off x="7754422" y="3179087"/>
            <a:ext cx="2724553"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800"/>
              </a:lnSpc>
              <a:defRPr sz="1700" spc="-36">
                <a:solidFill>
                  <a:srgbClr val="272525"/>
                </a:solidFill>
                <a:latin typeface="Inter"/>
                <a:ea typeface="Inter"/>
                <a:cs typeface="Inter"/>
                <a:sym typeface="Inter"/>
              </a:defRPr>
            </a:lvl1pPr>
          </a:lstStyle>
          <a:p>
            <a:r>
              <a:t>Secure data hiding in images.</a:t>
            </a:r>
          </a:p>
        </p:txBody>
      </p:sp>
      <p:pic>
        <p:nvPicPr>
          <p:cNvPr id="167" name="Image 2" descr="Image 2"/>
          <p:cNvPicPr>
            <a:picLocks noChangeAspect="1"/>
          </p:cNvPicPr>
          <p:nvPr/>
        </p:nvPicPr>
        <p:blipFill>
          <a:blip r:embed="rId4">
            <a:extLst/>
          </a:blip>
          <a:stretch>
            <a:fillRect/>
          </a:stretch>
        </p:blipFill>
        <p:spPr>
          <a:xfrm>
            <a:off x="6280189" y="3822739"/>
            <a:ext cx="1134071" cy="1360885"/>
          </a:xfrm>
          <a:prstGeom prst="rect">
            <a:avLst/>
          </a:prstGeom>
          <a:ln w="12700">
            <a:miter lim="400000"/>
          </a:ln>
        </p:spPr>
      </p:pic>
      <p:sp>
        <p:nvSpPr>
          <p:cNvPr id="168" name="Text 3"/>
          <p:cNvSpPr txBox="1"/>
          <p:nvPr/>
        </p:nvSpPr>
        <p:spPr>
          <a:xfrm>
            <a:off x="7754422" y="4049553"/>
            <a:ext cx="1559485"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solidFill>
                  <a:srgbClr val="272525"/>
                </a:solidFill>
                <a:latin typeface="Inter Bold"/>
                <a:ea typeface="Inter Bold"/>
                <a:cs typeface="Inter Bold"/>
                <a:sym typeface="Inter Bold"/>
              </a:defRPr>
            </a:lvl1pPr>
          </a:lstStyle>
          <a:p>
            <a:r>
              <a:t>Future Work</a:t>
            </a:r>
          </a:p>
        </p:txBody>
      </p:sp>
      <p:sp>
        <p:nvSpPr>
          <p:cNvPr id="169" name="Text 4"/>
          <p:cNvSpPr txBox="1"/>
          <p:nvPr/>
        </p:nvSpPr>
        <p:spPr>
          <a:xfrm>
            <a:off x="7754422" y="4539972"/>
            <a:ext cx="3197522" cy="334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800"/>
              </a:lnSpc>
              <a:defRPr sz="1700" spc="-36">
                <a:solidFill>
                  <a:srgbClr val="272525"/>
                </a:solidFill>
                <a:latin typeface="Inter"/>
                <a:ea typeface="Inter"/>
                <a:cs typeface="Inter"/>
                <a:sym typeface="Inter"/>
              </a:defRPr>
            </a:lvl1pPr>
          </a:lstStyle>
          <a:p>
            <a:r>
              <a:t>Implement more robust algorithms.</a:t>
            </a:r>
          </a:p>
        </p:txBody>
      </p:sp>
      <p:pic>
        <p:nvPicPr>
          <p:cNvPr id="170" name="Image 3" descr="Image 3"/>
          <p:cNvPicPr>
            <a:picLocks noChangeAspect="1"/>
          </p:cNvPicPr>
          <p:nvPr/>
        </p:nvPicPr>
        <p:blipFill>
          <a:blip r:embed="rId5">
            <a:extLst/>
          </a:blip>
          <a:stretch>
            <a:fillRect/>
          </a:stretch>
        </p:blipFill>
        <p:spPr>
          <a:xfrm>
            <a:off x="6280189" y="5183623"/>
            <a:ext cx="1134071" cy="1360885"/>
          </a:xfrm>
          <a:prstGeom prst="rect">
            <a:avLst/>
          </a:prstGeom>
          <a:ln w="12700">
            <a:miter lim="400000"/>
          </a:ln>
        </p:spPr>
      </p:pic>
      <p:sp>
        <p:nvSpPr>
          <p:cNvPr id="171" name="Text 5"/>
          <p:cNvSpPr txBox="1"/>
          <p:nvPr/>
        </p:nvSpPr>
        <p:spPr>
          <a:xfrm>
            <a:off x="7754422" y="5410437"/>
            <a:ext cx="1587129"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solidFill>
                  <a:srgbClr val="272525"/>
                </a:solidFill>
                <a:latin typeface="Inter Bold"/>
                <a:ea typeface="Inter Bold"/>
                <a:cs typeface="Inter Bold"/>
                <a:sym typeface="Inter Bold"/>
              </a:defRPr>
            </a:lvl1pPr>
          </a:lstStyle>
          <a:p>
            <a:r>
              <a:t>Applications</a:t>
            </a:r>
          </a:p>
        </p:txBody>
      </p:sp>
      <p:sp>
        <p:nvSpPr>
          <p:cNvPr id="172" name="Text 6"/>
          <p:cNvSpPr txBox="1"/>
          <p:nvPr/>
        </p:nvSpPr>
        <p:spPr>
          <a:xfrm>
            <a:off x="7754422" y="5900856"/>
            <a:ext cx="3938917"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800"/>
              </a:lnSpc>
              <a:defRPr sz="1700" spc="-36">
                <a:solidFill>
                  <a:srgbClr val="272525"/>
                </a:solidFill>
                <a:latin typeface="Inter"/>
                <a:ea typeface="Inter"/>
                <a:cs typeface="Inter"/>
                <a:sym typeface="Inter"/>
              </a:defRPr>
            </a:lvl1pPr>
          </a:lstStyle>
          <a:p>
            <a:r>
              <a:t>Expanded range of secure communication.</a:t>
            </a:r>
          </a:p>
        </p:txBody>
      </p:sp>
      <p:sp>
        <p:nvSpPr>
          <p:cNvPr id="173" name="Text 7"/>
          <p:cNvSpPr txBox="1"/>
          <p:nvPr/>
        </p:nvSpPr>
        <p:spPr>
          <a:xfrm>
            <a:off x="6280189" y="6799659"/>
            <a:ext cx="7556422"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We achieved secure data hiding. Future work includes more robust algorithms. Expanded secure communication can be achieved.</a:t>
            </a:r>
          </a:p>
        </p:txBody>
      </p:sp>
      <p:pic>
        <p:nvPicPr>
          <p:cNvPr id="17" name="Picture 8" descr="Program Partn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76" name="Text 0"/>
          <p:cNvSpPr txBox="1"/>
          <p:nvPr/>
        </p:nvSpPr>
        <p:spPr>
          <a:xfrm>
            <a:off x="6280189" y="2073473"/>
            <a:ext cx="7556422" cy="13858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b="1" spc="-134">
                <a:latin typeface="Inter Bold"/>
                <a:ea typeface="Inter Bold"/>
                <a:cs typeface="Inter Bold"/>
                <a:sym typeface="Inter Bold"/>
              </a:defRPr>
            </a:lvl1pPr>
          </a:lstStyle>
          <a:p>
            <a:r>
              <a:t>GitHub Repo Link: Access the Code!</a:t>
            </a:r>
          </a:p>
        </p:txBody>
      </p:sp>
      <p:sp>
        <p:nvSpPr>
          <p:cNvPr id="177" name="Text 1"/>
          <p:cNvSpPr txBox="1"/>
          <p:nvPr/>
        </p:nvSpPr>
        <p:spPr>
          <a:xfrm>
            <a:off x="6280189" y="3831192"/>
            <a:ext cx="7556422" cy="104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Explore and contribute to our project on GitHub. Access the code, documentation, and examples to implement secure data hiding in images. Enhance your security with our tools and algorithms.</a:t>
            </a:r>
          </a:p>
        </p:txBody>
      </p:sp>
      <p:sp>
        <p:nvSpPr>
          <p:cNvPr id="178" name="Text 2"/>
          <p:cNvSpPr txBox="1"/>
          <p:nvPr/>
        </p:nvSpPr>
        <p:spPr>
          <a:xfrm>
            <a:off x="6280189" y="5175051"/>
            <a:ext cx="4065391"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marL="342900" indent="-342900">
              <a:lnSpc>
                <a:spcPts val="2800"/>
              </a:lnSpc>
              <a:buSzPct val="100000"/>
              <a:buChar char="•"/>
              <a:defRPr sz="1700" u="sng" spc="-36">
                <a:solidFill>
                  <a:srgbClr val="4950BC"/>
                </a:solidFill>
                <a:latin typeface="Inter"/>
                <a:ea typeface="Inter"/>
                <a:cs typeface="Inter"/>
                <a:sym typeface="Inter"/>
              </a:defRPr>
            </a:lvl1pPr>
          </a:lstStyle>
          <a:p>
            <a:r>
              <a:t>https://github.com/nishathakur-13/AICTE</a:t>
            </a:r>
          </a:p>
        </p:txBody>
      </p:sp>
      <p:pic>
        <p:nvPicPr>
          <p:cNvPr id="1032" name="Picture 8" descr="Program Part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885950" y="510841"/>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4" descr="Story Pi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57250"/>
            <a:ext cx="6205538" cy="62055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692150" y="85725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8000" b="1" i="0" u="none" strike="noStrike" cap="none" normalizeH="0" baseline="0" smtClean="0">
                <a:ln>
                  <a:noFill/>
                </a:ln>
                <a:solidFill>
                  <a:srgbClr val="002060"/>
                </a:solidFill>
                <a:effectLst/>
                <a:latin typeface="Arial" panose="020B0604020202020204" pitchFamily="34" charset="0"/>
                <a:ea typeface="Arial" panose="020B0604020202020204" pitchFamily="34" charset="0"/>
              </a:rPr>
              <a:t>              </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4" name="Rectangle 3"/>
          <p:cNvSpPr/>
          <p:nvPr/>
        </p:nvSpPr>
        <p:spPr>
          <a:xfrm>
            <a:off x="7450932" y="1314450"/>
            <a:ext cx="7315200" cy="4074000"/>
          </a:xfrm>
          <a:prstGeom prst="rect">
            <a:avLst/>
          </a:prstGeom>
        </p:spPr>
        <p:txBody>
          <a:bodyPr>
            <a:spAutoFit/>
          </a:bodyPr>
          <a:lstStyle/>
          <a:p>
            <a:pPr marL="6350" indent="-6350">
              <a:lnSpc>
                <a:spcPct val="139000"/>
              </a:lnSpc>
            </a:pPr>
            <a:r>
              <a:rPr lang="en-US" sz="6600" b="1" dirty="0">
                <a:solidFill>
                  <a:srgbClr val="002060"/>
                </a:solidFill>
                <a:latin typeface="Arial" panose="020B0604020202020204" pitchFamily="34" charset="0"/>
                <a:ea typeface="Arial" panose="020B0604020202020204" pitchFamily="34" charset="0"/>
              </a:rPr>
              <a:t>Future scope</a:t>
            </a:r>
            <a:endParaRPr lang="en-IN" sz="1600" dirty="0">
              <a:solidFill>
                <a:srgbClr val="272525"/>
              </a:solidFill>
              <a:latin typeface="Arial" panose="020B0604020202020204" pitchFamily="34" charset="0"/>
              <a:ea typeface="Arial" panose="020B0604020202020204" pitchFamily="34" charset="0"/>
            </a:endParaRPr>
          </a:p>
          <a:p>
            <a:pPr marL="6350" indent="-6350">
              <a:lnSpc>
                <a:spcPct val="139000"/>
              </a:lnSpc>
            </a:pPr>
            <a:r>
              <a:rPr lang="en-IN" sz="2400" b="1" dirty="0" smtClean="0">
                <a:solidFill>
                  <a:srgbClr val="272525"/>
                </a:solidFill>
                <a:latin typeface="Arial" panose="020B0604020202020204" pitchFamily="34" charset="0"/>
                <a:ea typeface="Arial" panose="020B0604020202020204" pitchFamily="34" charset="0"/>
              </a:rPr>
              <a:t>1</a:t>
            </a:r>
            <a:r>
              <a:rPr lang="en-IN" sz="2400" b="1" dirty="0">
                <a:solidFill>
                  <a:srgbClr val="272525"/>
                </a:solidFill>
                <a:latin typeface="Arial" panose="020B0604020202020204" pitchFamily="34" charset="0"/>
                <a:ea typeface="Arial" panose="020B0604020202020204" pitchFamily="34" charset="0"/>
              </a:rPr>
              <a:t>. AI and Machine Learning </a:t>
            </a:r>
            <a:r>
              <a:rPr lang="en-IN" sz="2400" b="1" dirty="0" smtClean="0">
                <a:solidFill>
                  <a:srgbClr val="272525"/>
                </a:solidFill>
                <a:latin typeface="Arial" panose="020B0604020202020204" pitchFamily="34" charset="0"/>
                <a:ea typeface="Arial" panose="020B0604020202020204" pitchFamily="34" charset="0"/>
              </a:rPr>
              <a:t>Integration                                                                                   2.Quantum </a:t>
            </a:r>
            <a:r>
              <a:rPr lang="en-IN" sz="2400" b="1" dirty="0">
                <a:solidFill>
                  <a:srgbClr val="272525"/>
                </a:solidFill>
                <a:latin typeface="Arial" panose="020B0604020202020204" pitchFamily="34" charset="0"/>
                <a:ea typeface="Arial" panose="020B0604020202020204" pitchFamily="34" charset="0"/>
              </a:rPr>
              <a:t>Steganography</a:t>
            </a:r>
            <a:endParaRPr lang="en-IN" sz="2000" dirty="0">
              <a:solidFill>
                <a:srgbClr val="272525"/>
              </a:solidFill>
              <a:latin typeface="Arial" panose="020B0604020202020204" pitchFamily="34" charset="0"/>
              <a:ea typeface="Arial" panose="020B0604020202020204" pitchFamily="34" charset="0"/>
            </a:endParaRPr>
          </a:p>
          <a:p>
            <a:pPr marL="6350" indent="-6350">
              <a:lnSpc>
                <a:spcPct val="139000"/>
              </a:lnSpc>
            </a:pPr>
            <a:r>
              <a:rPr lang="en-IN" sz="2400" b="1" dirty="0" smtClean="0">
                <a:solidFill>
                  <a:srgbClr val="272525"/>
                </a:solidFill>
                <a:latin typeface="Arial" panose="020B0604020202020204" pitchFamily="34" charset="0"/>
                <a:ea typeface="Arial" panose="020B0604020202020204" pitchFamily="34" charset="0"/>
              </a:rPr>
              <a:t>3</a:t>
            </a:r>
            <a:r>
              <a:rPr lang="en-IN" sz="2400" b="1" dirty="0">
                <a:solidFill>
                  <a:srgbClr val="272525"/>
                </a:solidFill>
                <a:latin typeface="Arial" panose="020B0604020202020204" pitchFamily="34" charset="0"/>
                <a:ea typeface="Arial" panose="020B0604020202020204" pitchFamily="34" charset="0"/>
              </a:rPr>
              <a:t>.</a:t>
            </a:r>
            <a:r>
              <a:rPr lang="en-IN" sz="2400" dirty="0">
                <a:solidFill>
                  <a:srgbClr val="272525"/>
                </a:solidFill>
                <a:latin typeface="Arial" panose="020B0604020202020204" pitchFamily="34" charset="0"/>
                <a:ea typeface="Arial" panose="020B0604020202020204" pitchFamily="34" charset="0"/>
              </a:rPr>
              <a:t> </a:t>
            </a:r>
            <a:r>
              <a:rPr lang="en-IN" sz="2400" b="1" dirty="0" err="1">
                <a:solidFill>
                  <a:srgbClr val="272525"/>
                </a:solidFill>
                <a:latin typeface="Arial" panose="020B0604020202020204" pitchFamily="34" charset="0"/>
                <a:ea typeface="Arial" panose="020B0604020202020204" pitchFamily="34" charset="0"/>
              </a:rPr>
              <a:t>Blockchain</a:t>
            </a:r>
            <a:r>
              <a:rPr lang="en-IN" sz="2400" b="1" dirty="0">
                <a:solidFill>
                  <a:srgbClr val="272525"/>
                </a:solidFill>
                <a:latin typeface="Arial" panose="020B0604020202020204" pitchFamily="34" charset="0"/>
                <a:ea typeface="Arial" panose="020B0604020202020204" pitchFamily="34" charset="0"/>
              </a:rPr>
              <a:t> for Secure Data Transmission</a:t>
            </a:r>
            <a:endParaRPr lang="en-IN" sz="2000" dirty="0">
              <a:solidFill>
                <a:srgbClr val="272525"/>
              </a:solidFill>
              <a:latin typeface="Arial" panose="020B0604020202020204" pitchFamily="34" charset="0"/>
              <a:ea typeface="Arial" panose="020B0604020202020204" pitchFamily="34" charset="0"/>
            </a:endParaRPr>
          </a:p>
          <a:p>
            <a:pPr marL="6350" indent="-6350">
              <a:lnSpc>
                <a:spcPct val="139000"/>
              </a:lnSpc>
            </a:pPr>
            <a:r>
              <a:rPr lang="en-IN" sz="2400" b="1" dirty="0" smtClean="0">
                <a:solidFill>
                  <a:srgbClr val="272525"/>
                </a:solidFill>
                <a:latin typeface="Arial" panose="020B0604020202020204" pitchFamily="34" charset="0"/>
                <a:ea typeface="Arial" panose="020B0604020202020204" pitchFamily="34" charset="0"/>
              </a:rPr>
              <a:t>4</a:t>
            </a:r>
            <a:r>
              <a:rPr lang="en-IN" sz="2400" b="1" dirty="0">
                <a:solidFill>
                  <a:srgbClr val="272525"/>
                </a:solidFill>
                <a:latin typeface="Arial" panose="020B0604020202020204" pitchFamily="34" charset="0"/>
                <a:ea typeface="Arial" panose="020B0604020202020204" pitchFamily="34" charset="0"/>
              </a:rPr>
              <a:t>. Hybrid Cryptography and Steganography</a:t>
            </a:r>
            <a:endParaRPr lang="en-IN" sz="2000" dirty="0">
              <a:solidFill>
                <a:srgbClr val="272525"/>
              </a:solidFill>
              <a:latin typeface="Arial" panose="020B0604020202020204" pitchFamily="34" charset="0"/>
              <a:ea typeface="Arial" panose="020B0604020202020204" pitchFamily="34" charset="0"/>
            </a:endParaRPr>
          </a:p>
          <a:p>
            <a:r>
              <a:rPr lang="en-IN" sz="2400" b="1" dirty="0" smtClean="0">
                <a:solidFill>
                  <a:srgbClr val="272525"/>
                </a:solidFill>
                <a:latin typeface="Arial" panose="020B0604020202020204" pitchFamily="34" charset="0"/>
                <a:ea typeface="Arial" panose="020B0604020202020204" pitchFamily="34" charset="0"/>
              </a:rPr>
              <a:t>5</a:t>
            </a:r>
            <a:r>
              <a:rPr lang="en-IN" sz="2400" dirty="0">
                <a:solidFill>
                  <a:srgbClr val="272525"/>
                </a:solidFill>
                <a:latin typeface="Arial" panose="020B0604020202020204" pitchFamily="34" charset="0"/>
                <a:ea typeface="Arial" panose="020B0604020202020204" pitchFamily="34" charset="0"/>
              </a:rPr>
              <a:t>. </a:t>
            </a:r>
            <a:r>
              <a:rPr lang="en-IN" sz="2400" b="1" dirty="0">
                <a:solidFill>
                  <a:srgbClr val="272525"/>
                </a:solidFill>
                <a:latin typeface="Arial" panose="020B0604020202020204" pitchFamily="34" charset="0"/>
                <a:ea typeface="Arial" panose="020B0604020202020204" pitchFamily="34" charset="0"/>
              </a:rPr>
              <a:t>Improved Robustness Against Attacks</a:t>
            </a:r>
            <a:endParaRPr lang="en-IN" sz="2400" dirty="0"/>
          </a:p>
        </p:txBody>
      </p:sp>
      <p:pic>
        <p:nvPicPr>
          <p:cNvPr id="7" name="Picture 8" descr="Program Part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939750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14550" y="2407807"/>
            <a:ext cx="12649200" cy="1954381"/>
          </a:xfrm>
          <a:prstGeom prst="rect">
            <a:avLst/>
          </a:prstGeom>
        </p:spPr>
        <p:txBody>
          <a:bodyPr wrap="square">
            <a:spAutoFit/>
          </a:bodyPr>
          <a:lstStyle/>
          <a:p>
            <a:pPr marL="6350" indent="-6350" algn="just">
              <a:lnSpc>
                <a:spcPct val="115000"/>
              </a:lnSpc>
            </a:pPr>
            <a:r>
              <a:rPr lang="en-IN" sz="11500" b="1" dirty="0">
                <a:solidFill>
                  <a:srgbClr val="002060"/>
                </a:solidFill>
                <a:latin typeface="Arial" panose="020B0604020202020204" pitchFamily="34" charset="0"/>
                <a:ea typeface="Arial" panose="020B0604020202020204" pitchFamily="34" charset="0"/>
              </a:rPr>
              <a:t>THANK YOU</a:t>
            </a:r>
            <a:endParaRPr lang="en-IN" sz="900" dirty="0">
              <a:solidFill>
                <a:srgbClr val="272525"/>
              </a:solidFill>
              <a:latin typeface="Arial" panose="020B0604020202020204" pitchFamily="34" charset="0"/>
              <a:ea typeface="Arial" panose="020B0604020202020204" pitchFamily="34" charset="0"/>
            </a:endParaRPr>
          </a:p>
        </p:txBody>
      </p:sp>
      <p:pic>
        <p:nvPicPr>
          <p:cNvPr id="3" name="Picture 8" descr="Program Part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68914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2276247"/>
            <a:ext cx="13373100" cy="3067506"/>
          </a:xfrm>
          <a:prstGeom prst="rect">
            <a:avLst/>
          </a:prstGeom>
        </p:spPr>
        <p:txBody>
          <a:bodyPr wrap="square">
            <a:spAutoFit/>
          </a:bodyPr>
          <a:lstStyle/>
          <a:p>
            <a:pPr eaLnBrk="1" hangingPunct="1">
              <a:lnSpc>
                <a:spcPts val="5763"/>
              </a:lnSpc>
            </a:pPr>
            <a:r>
              <a:rPr lang="en-US" sz="3200" b="1" dirty="0">
                <a:solidFill>
                  <a:srgbClr val="002060"/>
                </a:solidFill>
                <a:latin typeface="Arial" panose="020B0604020202020204" pitchFamily="34" charset="0"/>
              </a:rPr>
              <a:t>Presented By</a:t>
            </a:r>
            <a:r>
              <a:rPr lang="en-US" sz="3200" b="1" dirty="0" smtClean="0">
                <a:solidFill>
                  <a:srgbClr val="002060"/>
                </a:solidFill>
                <a:latin typeface="Arial" panose="020B0604020202020204" pitchFamily="34" charset="0"/>
              </a:rPr>
              <a:t>: </a:t>
            </a:r>
            <a:r>
              <a:rPr lang="en-US" sz="3200" b="1" dirty="0" err="1" smtClean="0">
                <a:solidFill>
                  <a:schemeClr val="bg1"/>
                </a:solidFill>
                <a:latin typeface="Arial" panose="020B0604020202020204" pitchFamily="34" charset="0"/>
              </a:rPr>
              <a:t>edunet</a:t>
            </a:r>
            <a:r>
              <a:rPr lang="en-US" sz="3200" b="1" dirty="0" smtClean="0">
                <a:solidFill>
                  <a:schemeClr val="bg1"/>
                </a:solidFill>
                <a:latin typeface="Arial" panose="020B0604020202020204" pitchFamily="34" charset="0"/>
              </a:rPr>
              <a:t> foundation</a:t>
            </a:r>
            <a:endParaRPr lang="en-US" sz="3200" b="1" dirty="0">
              <a:solidFill>
                <a:srgbClr val="002060"/>
              </a:solidFill>
              <a:latin typeface="Arial" panose="020B0604020202020204" pitchFamily="34" charset="0"/>
            </a:endParaRPr>
          </a:p>
          <a:p>
            <a:pPr eaLnBrk="1" hangingPunct="1">
              <a:lnSpc>
                <a:spcPts val="5763"/>
              </a:lnSpc>
            </a:pPr>
            <a:r>
              <a:rPr lang="en-US" sz="3200" b="1" dirty="0">
                <a:solidFill>
                  <a:srgbClr val="002060"/>
                </a:solidFill>
                <a:latin typeface="Arial" panose="020B0604020202020204" pitchFamily="34" charset="0"/>
              </a:rPr>
              <a:t>Student Name : </a:t>
            </a:r>
            <a:r>
              <a:rPr lang="en-US" sz="3200" b="1" dirty="0">
                <a:latin typeface="Arial" panose="020B0604020202020204" pitchFamily="34" charset="0"/>
              </a:rPr>
              <a:t>Nisha </a:t>
            </a:r>
            <a:r>
              <a:rPr lang="en-US" sz="3200" b="1" dirty="0" err="1">
                <a:latin typeface="Arial" panose="020B0604020202020204" pitchFamily="34" charset="0"/>
              </a:rPr>
              <a:t>Kumari</a:t>
            </a:r>
            <a:endParaRPr lang="en-US" sz="3200" b="1" dirty="0">
              <a:latin typeface="Arial" panose="020B0604020202020204" pitchFamily="34" charset="0"/>
            </a:endParaRPr>
          </a:p>
          <a:p>
            <a:pPr eaLnBrk="1" hangingPunct="1">
              <a:lnSpc>
                <a:spcPts val="5763"/>
              </a:lnSpc>
            </a:pPr>
            <a:r>
              <a:rPr lang="en-US" sz="3200" b="1" dirty="0">
                <a:solidFill>
                  <a:srgbClr val="002060"/>
                </a:solidFill>
                <a:latin typeface="Arial" panose="020B0604020202020204" pitchFamily="34" charset="0"/>
              </a:rPr>
              <a:t>College Name: </a:t>
            </a:r>
            <a:r>
              <a:rPr lang="en-US" sz="3200" b="1" dirty="0">
                <a:latin typeface="Arial" panose="020B0604020202020204" pitchFamily="34" charset="0"/>
              </a:rPr>
              <a:t>Birla institute of applied sciences, </a:t>
            </a:r>
            <a:r>
              <a:rPr lang="en-US" sz="3200" b="1" dirty="0" err="1">
                <a:latin typeface="Arial" panose="020B0604020202020204" pitchFamily="34" charset="0"/>
              </a:rPr>
              <a:t>Bhimtal</a:t>
            </a:r>
            <a:r>
              <a:rPr lang="en-US" sz="3200" b="1" dirty="0">
                <a:latin typeface="Arial" panose="020B0604020202020204" pitchFamily="34" charset="0"/>
              </a:rPr>
              <a:t> </a:t>
            </a:r>
            <a:r>
              <a:rPr lang="en-US" sz="3200" b="1" dirty="0">
                <a:solidFill>
                  <a:srgbClr val="002060"/>
                </a:solidFill>
                <a:latin typeface="Arial" panose="020B0604020202020204" pitchFamily="34" charset="0"/>
              </a:rPr>
              <a:t>Department : </a:t>
            </a:r>
            <a:r>
              <a:rPr lang="en-US" sz="3200" b="1" dirty="0">
                <a:latin typeface="Arial" panose="020B0604020202020204" pitchFamily="34" charset="0"/>
              </a:rPr>
              <a:t>Computer sciences and engineering</a:t>
            </a:r>
            <a:endParaRPr lang="en-US" sz="3200" b="1" dirty="0">
              <a:latin typeface="Arial" panose="020B0604020202020204" pitchFamily="34" charset="0"/>
            </a:endParaRPr>
          </a:p>
        </p:txBody>
      </p:sp>
      <p:pic>
        <p:nvPicPr>
          <p:cNvPr id="3" name="Picture 8" descr="Program Part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Program Part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98559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0" y="938296"/>
            <a:ext cx="11715750" cy="6423810"/>
          </a:xfrm>
          <a:prstGeom prst="rect">
            <a:avLst/>
          </a:prstGeom>
        </p:spPr>
        <p:txBody>
          <a:bodyPr wrap="square">
            <a:spAutoFit/>
          </a:bodyPr>
          <a:lstStyle/>
          <a:p>
            <a:pPr marL="6350" indent="-6350">
              <a:lnSpc>
                <a:spcPct val="139000"/>
              </a:lnSpc>
            </a:pPr>
            <a:r>
              <a:rPr lang="en-IN" sz="2400" b="1" dirty="0">
                <a:solidFill>
                  <a:srgbClr val="002060"/>
                </a:solidFill>
                <a:latin typeface="Arial" panose="020B0604020202020204" pitchFamily="34" charset="0"/>
                <a:ea typeface="Arial" panose="020B0604020202020204" pitchFamily="34" charset="0"/>
              </a:rPr>
              <a:t> </a:t>
            </a:r>
            <a:r>
              <a:rPr lang="en-IN" sz="4000" b="1" dirty="0">
                <a:solidFill>
                  <a:srgbClr val="002060"/>
                </a:solidFill>
                <a:latin typeface="Arial" panose="020B0604020202020204" pitchFamily="34" charset="0"/>
                <a:ea typeface="Arial" panose="020B0604020202020204" pitchFamily="34" charset="0"/>
              </a:rPr>
              <a:t>OUTLINE:</a:t>
            </a:r>
            <a:endParaRPr lang="en-IN" sz="2000" dirty="0">
              <a:solidFill>
                <a:srgbClr val="272525"/>
              </a:solidFill>
              <a:latin typeface="Arial" panose="020B0604020202020204" pitchFamily="34" charset="0"/>
              <a:ea typeface="Arial" panose="020B0604020202020204" pitchFamily="34" charset="0"/>
            </a:endParaRPr>
          </a:p>
          <a:p>
            <a:pPr marL="342900" lvl="0" indent="-342900">
              <a:lnSpc>
                <a:spcPct val="139000"/>
              </a:lnSpc>
              <a:buFont typeface="Symbol" panose="05050102010706020507" pitchFamily="18" charset="2"/>
              <a:buChar char=""/>
            </a:pPr>
            <a:r>
              <a:rPr lang="en-US" sz="3200" b="1" dirty="0">
                <a:solidFill>
                  <a:srgbClr val="272525"/>
                </a:solidFill>
                <a:latin typeface="Arial" panose="020B0604020202020204" pitchFamily="34" charset="0"/>
                <a:ea typeface="Arial" panose="020B0604020202020204" pitchFamily="34" charset="0"/>
              </a:rPr>
              <a:t>Problem Statement </a:t>
            </a:r>
            <a:endParaRPr lang="en-IN" sz="2000" dirty="0">
              <a:solidFill>
                <a:srgbClr val="272525"/>
              </a:solidFill>
              <a:latin typeface="Arial" panose="020B0604020202020204" pitchFamily="34" charset="0"/>
              <a:ea typeface="Arial" panose="020B0604020202020204" pitchFamily="34" charset="0"/>
            </a:endParaRPr>
          </a:p>
          <a:p>
            <a:pPr marL="342900" lvl="0" indent="-342900">
              <a:lnSpc>
                <a:spcPct val="139000"/>
              </a:lnSpc>
              <a:buFont typeface="Symbol" panose="05050102010706020507" pitchFamily="18" charset="2"/>
              <a:buChar char=""/>
            </a:pPr>
            <a:r>
              <a:rPr lang="en-US" sz="3200" b="1" dirty="0">
                <a:solidFill>
                  <a:srgbClr val="272525"/>
                </a:solidFill>
                <a:latin typeface="Arial" panose="020B0604020202020204" pitchFamily="34" charset="0"/>
                <a:ea typeface="Arial" panose="020B0604020202020204" pitchFamily="34" charset="0"/>
              </a:rPr>
              <a:t>Technology used</a:t>
            </a:r>
            <a:endParaRPr lang="en-IN" sz="2000" dirty="0">
              <a:solidFill>
                <a:srgbClr val="272525"/>
              </a:solidFill>
              <a:latin typeface="Arial" panose="020B0604020202020204" pitchFamily="34" charset="0"/>
              <a:ea typeface="Arial" panose="020B0604020202020204" pitchFamily="34" charset="0"/>
            </a:endParaRPr>
          </a:p>
          <a:p>
            <a:pPr marL="342900" lvl="0" indent="-342900">
              <a:lnSpc>
                <a:spcPct val="139000"/>
              </a:lnSpc>
              <a:buFont typeface="Symbol" panose="05050102010706020507" pitchFamily="18" charset="2"/>
              <a:buChar char=""/>
            </a:pPr>
            <a:r>
              <a:rPr lang="en-US" sz="3200" b="1" dirty="0">
                <a:solidFill>
                  <a:srgbClr val="272525"/>
                </a:solidFill>
                <a:latin typeface="Arial" panose="020B0604020202020204" pitchFamily="34" charset="0"/>
                <a:ea typeface="Arial" panose="020B0604020202020204" pitchFamily="34" charset="0"/>
              </a:rPr>
              <a:t>Wow factor </a:t>
            </a:r>
            <a:endParaRPr lang="en-IN" sz="2000" dirty="0">
              <a:solidFill>
                <a:srgbClr val="272525"/>
              </a:solidFill>
              <a:latin typeface="Arial" panose="020B0604020202020204" pitchFamily="34" charset="0"/>
              <a:ea typeface="Arial" panose="020B0604020202020204" pitchFamily="34" charset="0"/>
            </a:endParaRPr>
          </a:p>
          <a:p>
            <a:pPr marL="342900" lvl="0" indent="-342900">
              <a:lnSpc>
                <a:spcPct val="139000"/>
              </a:lnSpc>
              <a:buFont typeface="Symbol" panose="05050102010706020507" pitchFamily="18" charset="2"/>
              <a:buChar char=""/>
            </a:pPr>
            <a:r>
              <a:rPr lang="en-US" sz="3200" b="1" dirty="0">
                <a:solidFill>
                  <a:srgbClr val="272525"/>
                </a:solidFill>
                <a:latin typeface="Arial" panose="020B0604020202020204" pitchFamily="34" charset="0"/>
                <a:ea typeface="Arial" panose="020B0604020202020204" pitchFamily="34" charset="0"/>
              </a:rPr>
              <a:t>End users</a:t>
            </a:r>
            <a:endParaRPr lang="en-IN" sz="2000" dirty="0">
              <a:solidFill>
                <a:srgbClr val="272525"/>
              </a:solidFill>
              <a:latin typeface="Arial" panose="020B0604020202020204" pitchFamily="34" charset="0"/>
              <a:ea typeface="Arial" panose="020B0604020202020204" pitchFamily="34" charset="0"/>
            </a:endParaRPr>
          </a:p>
          <a:p>
            <a:pPr marL="342900" lvl="0" indent="-342900">
              <a:lnSpc>
                <a:spcPct val="139000"/>
              </a:lnSpc>
              <a:buFont typeface="Symbol" panose="05050102010706020507" pitchFamily="18" charset="2"/>
              <a:buChar char=""/>
            </a:pPr>
            <a:r>
              <a:rPr lang="en-US" sz="3200" b="1" dirty="0">
                <a:solidFill>
                  <a:srgbClr val="272525"/>
                </a:solidFill>
                <a:latin typeface="Arial" panose="020B0604020202020204" pitchFamily="34" charset="0"/>
                <a:ea typeface="Arial" panose="020B0604020202020204" pitchFamily="34" charset="0"/>
              </a:rPr>
              <a:t>Result</a:t>
            </a:r>
            <a:endParaRPr lang="en-IN" sz="2000" dirty="0">
              <a:solidFill>
                <a:srgbClr val="272525"/>
              </a:solidFill>
              <a:latin typeface="Arial" panose="020B0604020202020204" pitchFamily="34" charset="0"/>
              <a:ea typeface="Arial" panose="020B0604020202020204" pitchFamily="34" charset="0"/>
            </a:endParaRPr>
          </a:p>
          <a:p>
            <a:pPr marL="342900" lvl="0" indent="-342900">
              <a:lnSpc>
                <a:spcPct val="139000"/>
              </a:lnSpc>
              <a:buFont typeface="Symbol" panose="05050102010706020507" pitchFamily="18" charset="2"/>
              <a:buChar char=""/>
            </a:pPr>
            <a:r>
              <a:rPr lang="en-US" sz="3200" b="1" dirty="0">
                <a:solidFill>
                  <a:srgbClr val="272525"/>
                </a:solidFill>
                <a:latin typeface="Arial" panose="020B0604020202020204" pitchFamily="34" charset="0"/>
                <a:ea typeface="Arial" panose="020B0604020202020204" pitchFamily="34" charset="0"/>
              </a:rPr>
              <a:t>Conclusion</a:t>
            </a:r>
            <a:endParaRPr lang="en-IN" sz="2000" dirty="0">
              <a:solidFill>
                <a:srgbClr val="272525"/>
              </a:solidFill>
              <a:latin typeface="Arial" panose="020B0604020202020204" pitchFamily="34" charset="0"/>
              <a:ea typeface="Arial" panose="020B0604020202020204" pitchFamily="34" charset="0"/>
            </a:endParaRPr>
          </a:p>
          <a:p>
            <a:pPr marL="342900" lvl="0" indent="-342900">
              <a:lnSpc>
                <a:spcPct val="139000"/>
              </a:lnSpc>
              <a:buFont typeface="Symbol" panose="05050102010706020507" pitchFamily="18" charset="2"/>
              <a:buChar char=""/>
            </a:pPr>
            <a:r>
              <a:rPr lang="en-US" sz="3200" b="1" dirty="0" err="1">
                <a:solidFill>
                  <a:srgbClr val="272525"/>
                </a:solidFill>
                <a:latin typeface="Arial" panose="020B0604020202020204" pitchFamily="34" charset="0"/>
                <a:ea typeface="Arial" panose="020B0604020202020204" pitchFamily="34" charset="0"/>
              </a:rPr>
              <a:t>Git</a:t>
            </a:r>
            <a:r>
              <a:rPr lang="en-US" sz="3200" b="1" dirty="0">
                <a:solidFill>
                  <a:srgbClr val="272525"/>
                </a:solidFill>
                <a:latin typeface="Arial" panose="020B0604020202020204" pitchFamily="34" charset="0"/>
                <a:ea typeface="Arial" panose="020B0604020202020204" pitchFamily="34" charset="0"/>
              </a:rPr>
              <a:t>-hub Link</a:t>
            </a:r>
            <a:endParaRPr lang="en-IN" sz="2000" dirty="0">
              <a:solidFill>
                <a:srgbClr val="272525"/>
              </a:solidFill>
              <a:latin typeface="Arial" panose="020B0604020202020204" pitchFamily="34" charset="0"/>
              <a:ea typeface="Arial" panose="020B0604020202020204" pitchFamily="34" charset="0"/>
            </a:endParaRPr>
          </a:p>
          <a:p>
            <a:pPr marL="342900" lvl="0" indent="-342900">
              <a:lnSpc>
                <a:spcPct val="139000"/>
              </a:lnSpc>
              <a:buFont typeface="Symbol" panose="05050102010706020507" pitchFamily="18" charset="2"/>
              <a:buChar char=""/>
            </a:pPr>
            <a:r>
              <a:rPr lang="en-US" sz="3200" b="1" dirty="0">
                <a:solidFill>
                  <a:srgbClr val="272525"/>
                </a:solidFill>
                <a:latin typeface="Arial" panose="020B0604020202020204" pitchFamily="34" charset="0"/>
                <a:ea typeface="Arial" panose="020B0604020202020204" pitchFamily="34" charset="0"/>
              </a:rPr>
              <a:t>Future scope</a:t>
            </a:r>
            <a:endParaRPr lang="en-IN" sz="3200" dirty="0"/>
          </a:p>
        </p:txBody>
      </p:sp>
      <p:pic>
        <p:nvPicPr>
          <p:cNvPr id="3" name="Picture 8" descr="Program Part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51446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0"/>
          <p:cNvSpPr txBox="1"/>
          <p:nvPr/>
        </p:nvSpPr>
        <p:spPr>
          <a:xfrm>
            <a:off x="793790" y="1876543"/>
            <a:ext cx="13042822"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b="1" spc="-134">
                <a:latin typeface="Inter Bold"/>
                <a:ea typeface="Inter Bold"/>
                <a:cs typeface="Inter Bold"/>
                <a:sym typeface="Inter Bold"/>
              </a:defRPr>
            </a:lvl1pPr>
          </a:lstStyle>
          <a:p>
            <a:r>
              <a:t>The Problem: The Necessity of Secure Data Hiding</a:t>
            </a:r>
          </a:p>
        </p:txBody>
      </p:sp>
      <p:sp>
        <p:nvSpPr>
          <p:cNvPr id="105" name="Text 1"/>
          <p:cNvSpPr txBox="1"/>
          <p:nvPr/>
        </p:nvSpPr>
        <p:spPr>
          <a:xfrm>
            <a:off x="793789" y="3861077"/>
            <a:ext cx="1843423"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latin typeface="Inter Bold"/>
                <a:ea typeface="Inter Bold"/>
                <a:cs typeface="Inter Bold"/>
                <a:sym typeface="Inter Bold"/>
              </a:defRPr>
            </a:lvl1pPr>
          </a:lstStyle>
          <a:p>
            <a:r>
              <a:t>Data Breaches</a:t>
            </a:r>
          </a:p>
        </p:txBody>
      </p:sp>
      <p:sp>
        <p:nvSpPr>
          <p:cNvPr id="106" name="Text 2"/>
          <p:cNvSpPr txBox="1"/>
          <p:nvPr/>
        </p:nvSpPr>
        <p:spPr>
          <a:xfrm>
            <a:off x="793789" y="4442221"/>
            <a:ext cx="3978118"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rPr dirty="0"/>
              <a:t>Data breaches are becoming increasingly common.</a:t>
            </a:r>
          </a:p>
        </p:txBody>
      </p:sp>
      <p:sp>
        <p:nvSpPr>
          <p:cNvPr id="107" name="Text 3"/>
          <p:cNvSpPr txBox="1"/>
          <p:nvPr/>
        </p:nvSpPr>
        <p:spPr>
          <a:xfrm>
            <a:off x="5332927" y="3861077"/>
            <a:ext cx="2237133"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latin typeface="Inter Bold"/>
                <a:ea typeface="Inter Bold"/>
                <a:cs typeface="Inter Bold"/>
                <a:sym typeface="Inter Bold"/>
              </a:defRPr>
            </a:lvl1pPr>
          </a:lstStyle>
          <a:p>
            <a:r>
              <a:t>Privacy Concerns</a:t>
            </a:r>
          </a:p>
        </p:txBody>
      </p:sp>
      <p:sp>
        <p:nvSpPr>
          <p:cNvPr id="108" name="Text 4"/>
          <p:cNvSpPr txBox="1"/>
          <p:nvPr/>
        </p:nvSpPr>
        <p:spPr>
          <a:xfrm>
            <a:off x="5332927" y="4442221"/>
            <a:ext cx="3978118"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Individuals are increasingly concerned about their privacy.</a:t>
            </a:r>
          </a:p>
        </p:txBody>
      </p:sp>
      <p:sp>
        <p:nvSpPr>
          <p:cNvPr id="109" name="Text 5"/>
          <p:cNvSpPr txBox="1"/>
          <p:nvPr/>
        </p:nvSpPr>
        <p:spPr>
          <a:xfrm>
            <a:off x="9872067" y="3861077"/>
            <a:ext cx="2963124"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latin typeface="Inter Bold"/>
                <a:ea typeface="Inter Bold"/>
                <a:cs typeface="Inter Bold"/>
                <a:sym typeface="Inter Bold"/>
              </a:defRPr>
            </a:lvl1pPr>
          </a:lstStyle>
          <a:p>
            <a:r>
              <a:t>Secure Communication</a:t>
            </a:r>
          </a:p>
        </p:txBody>
      </p:sp>
      <p:sp>
        <p:nvSpPr>
          <p:cNvPr id="110" name="Text 6"/>
          <p:cNvSpPr txBox="1"/>
          <p:nvPr/>
        </p:nvSpPr>
        <p:spPr>
          <a:xfrm>
            <a:off x="9872067" y="4442221"/>
            <a:ext cx="2791350"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800"/>
              </a:lnSpc>
              <a:defRPr sz="1700" spc="-36">
                <a:solidFill>
                  <a:srgbClr val="272525"/>
                </a:solidFill>
                <a:latin typeface="Inter"/>
                <a:ea typeface="Inter"/>
                <a:cs typeface="Inter"/>
                <a:sym typeface="Inter"/>
              </a:defRPr>
            </a:lvl1pPr>
          </a:lstStyle>
          <a:p>
            <a:r>
              <a:t>Secure communication is vital.</a:t>
            </a:r>
          </a:p>
        </p:txBody>
      </p:sp>
      <p:sp>
        <p:nvSpPr>
          <p:cNvPr id="111" name="Text 7"/>
          <p:cNvSpPr txBox="1"/>
          <p:nvPr/>
        </p:nvSpPr>
        <p:spPr>
          <a:xfrm>
            <a:off x="793790" y="5627251"/>
            <a:ext cx="13042822" cy="6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rPr dirty="0"/>
              <a:t>Data breaches and privacy concerns highlight the necessity of secure data hiding. Steganography offers a solution by embedding data within images, providing a covert channel for secure communication.</a:t>
            </a:r>
          </a:p>
        </p:txBody>
      </p:sp>
      <p:pic>
        <p:nvPicPr>
          <p:cNvPr id="11" name="Picture 8" descr="Program Part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14" name="Text 0"/>
          <p:cNvSpPr txBox="1"/>
          <p:nvPr/>
        </p:nvSpPr>
        <p:spPr>
          <a:xfrm>
            <a:off x="793790" y="983455"/>
            <a:ext cx="7556422" cy="1385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b="1" spc="-134">
                <a:latin typeface="Inter Bold"/>
                <a:ea typeface="Inter Bold"/>
                <a:cs typeface="Inter Bold"/>
                <a:sym typeface="Inter Bold"/>
              </a:defRPr>
            </a:lvl1pPr>
          </a:lstStyle>
          <a:p>
            <a:r>
              <a:t>Technology Used: Algorithms and Tools</a:t>
            </a:r>
          </a:p>
        </p:txBody>
      </p:sp>
      <p:sp>
        <p:nvSpPr>
          <p:cNvPr id="115" name="Shape 1"/>
          <p:cNvSpPr/>
          <p:nvPr/>
        </p:nvSpPr>
        <p:spPr>
          <a:xfrm>
            <a:off x="793790" y="2996326"/>
            <a:ext cx="510303" cy="510303"/>
          </a:xfrm>
          <a:prstGeom prst="roundRect">
            <a:avLst>
              <a:gd name="adj" fmla="val 18669"/>
            </a:avLst>
          </a:prstGeom>
          <a:solidFill>
            <a:srgbClr val="DADBF1"/>
          </a:solidFill>
          <a:ln w="7620">
            <a:solidFill>
              <a:srgbClr val="C0C1D7"/>
            </a:solidFill>
          </a:ln>
        </p:spPr>
        <p:txBody>
          <a:bodyPr lIns="45719" rIns="45719"/>
          <a:lstStyle/>
          <a:p>
            <a:endParaRPr/>
          </a:p>
        </p:txBody>
      </p:sp>
      <p:sp>
        <p:nvSpPr>
          <p:cNvPr id="116" name="Text 2"/>
          <p:cNvSpPr txBox="1"/>
          <p:nvPr/>
        </p:nvSpPr>
        <p:spPr>
          <a:xfrm>
            <a:off x="955790" y="3081338"/>
            <a:ext cx="186183"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b="1" spc="-80">
                <a:solidFill>
                  <a:srgbClr val="272525"/>
                </a:solidFill>
                <a:latin typeface="Inter Bold"/>
                <a:ea typeface="Inter Bold"/>
                <a:cs typeface="Inter Bold"/>
                <a:sym typeface="Inter Bold"/>
              </a:defRPr>
            </a:lvl1pPr>
          </a:lstStyle>
          <a:p>
            <a:r>
              <a:t>1</a:t>
            </a:r>
          </a:p>
        </p:txBody>
      </p:sp>
      <p:sp>
        <p:nvSpPr>
          <p:cNvPr id="117" name="Text 3"/>
          <p:cNvSpPr txBox="1"/>
          <p:nvPr/>
        </p:nvSpPr>
        <p:spPr>
          <a:xfrm>
            <a:off x="1530905" y="2996326"/>
            <a:ext cx="1847516"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solidFill>
                  <a:srgbClr val="272525"/>
                </a:solidFill>
                <a:latin typeface="Inter Bold"/>
                <a:ea typeface="Inter Bold"/>
                <a:cs typeface="Inter Bold"/>
                <a:sym typeface="Inter Bold"/>
              </a:defRPr>
            </a:lvl1pPr>
          </a:lstStyle>
          <a:p>
            <a:r>
              <a:t>LSB Algorithm</a:t>
            </a:r>
          </a:p>
        </p:txBody>
      </p:sp>
      <p:sp>
        <p:nvSpPr>
          <p:cNvPr id="118" name="Text 4"/>
          <p:cNvSpPr txBox="1"/>
          <p:nvPr/>
        </p:nvSpPr>
        <p:spPr>
          <a:xfrm>
            <a:off x="1530905" y="3486744"/>
            <a:ext cx="2927749"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Least Significant Bit manipulation.</a:t>
            </a:r>
          </a:p>
        </p:txBody>
      </p:sp>
      <p:sp>
        <p:nvSpPr>
          <p:cNvPr id="119" name="Shape 5"/>
          <p:cNvSpPr/>
          <p:nvPr/>
        </p:nvSpPr>
        <p:spPr>
          <a:xfrm>
            <a:off x="4685467" y="2996326"/>
            <a:ext cx="510303" cy="510303"/>
          </a:xfrm>
          <a:prstGeom prst="roundRect">
            <a:avLst>
              <a:gd name="adj" fmla="val 18669"/>
            </a:avLst>
          </a:prstGeom>
          <a:solidFill>
            <a:srgbClr val="DADBF1"/>
          </a:solidFill>
          <a:ln w="7620">
            <a:solidFill>
              <a:srgbClr val="C0C1D7"/>
            </a:solidFill>
          </a:ln>
        </p:spPr>
        <p:txBody>
          <a:bodyPr lIns="45719" rIns="45719"/>
          <a:lstStyle/>
          <a:p>
            <a:endParaRPr/>
          </a:p>
        </p:txBody>
      </p:sp>
      <p:sp>
        <p:nvSpPr>
          <p:cNvPr id="120" name="Text 6"/>
          <p:cNvSpPr txBox="1"/>
          <p:nvPr/>
        </p:nvSpPr>
        <p:spPr>
          <a:xfrm>
            <a:off x="4847467" y="3081338"/>
            <a:ext cx="186182"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b="1" spc="-80">
                <a:solidFill>
                  <a:srgbClr val="272525"/>
                </a:solidFill>
                <a:latin typeface="Inter Bold"/>
                <a:ea typeface="Inter Bold"/>
                <a:cs typeface="Inter Bold"/>
                <a:sym typeface="Inter Bold"/>
              </a:defRPr>
            </a:lvl1pPr>
          </a:lstStyle>
          <a:p>
            <a:r>
              <a:t>2</a:t>
            </a:r>
          </a:p>
        </p:txBody>
      </p:sp>
      <p:sp>
        <p:nvSpPr>
          <p:cNvPr id="121" name="Text 7"/>
          <p:cNvSpPr txBox="1"/>
          <p:nvPr/>
        </p:nvSpPr>
        <p:spPr>
          <a:xfrm>
            <a:off x="5422582" y="2996326"/>
            <a:ext cx="2927749" cy="6814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700"/>
              </a:lnSpc>
              <a:defRPr sz="2200" b="1" spc="-67">
                <a:solidFill>
                  <a:srgbClr val="272525"/>
                </a:solidFill>
                <a:latin typeface="Inter Bold"/>
                <a:ea typeface="Inter Bold"/>
                <a:cs typeface="Inter Bold"/>
                <a:sym typeface="Inter Bold"/>
              </a:defRPr>
            </a:lvl1pPr>
          </a:lstStyle>
          <a:p>
            <a:r>
              <a:t>Discrete Cosine Transform</a:t>
            </a:r>
          </a:p>
        </p:txBody>
      </p:sp>
      <p:sp>
        <p:nvSpPr>
          <p:cNvPr id="122" name="Text 8"/>
          <p:cNvSpPr txBox="1"/>
          <p:nvPr/>
        </p:nvSpPr>
        <p:spPr>
          <a:xfrm>
            <a:off x="5422582" y="3841074"/>
            <a:ext cx="2927749"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Frequency domain embedding.</a:t>
            </a:r>
          </a:p>
        </p:txBody>
      </p:sp>
      <p:sp>
        <p:nvSpPr>
          <p:cNvPr id="123" name="Shape 9"/>
          <p:cNvSpPr/>
          <p:nvPr/>
        </p:nvSpPr>
        <p:spPr>
          <a:xfrm>
            <a:off x="793790" y="5048844"/>
            <a:ext cx="510303" cy="510303"/>
          </a:xfrm>
          <a:prstGeom prst="roundRect">
            <a:avLst>
              <a:gd name="adj" fmla="val 18669"/>
            </a:avLst>
          </a:prstGeom>
          <a:solidFill>
            <a:srgbClr val="DADBF1"/>
          </a:solidFill>
          <a:ln w="7620">
            <a:solidFill>
              <a:srgbClr val="C0C1D7"/>
            </a:solidFill>
          </a:ln>
        </p:spPr>
        <p:txBody>
          <a:bodyPr lIns="45719" rIns="45719"/>
          <a:lstStyle/>
          <a:p>
            <a:endParaRPr/>
          </a:p>
        </p:txBody>
      </p:sp>
      <p:sp>
        <p:nvSpPr>
          <p:cNvPr id="124" name="Text 10"/>
          <p:cNvSpPr txBox="1"/>
          <p:nvPr/>
        </p:nvSpPr>
        <p:spPr>
          <a:xfrm>
            <a:off x="955790" y="5133856"/>
            <a:ext cx="186182" cy="34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a:lnSpc>
                <a:spcPts val="2600"/>
              </a:lnSpc>
              <a:defRPr sz="2600" b="1" spc="-80">
                <a:solidFill>
                  <a:srgbClr val="272525"/>
                </a:solidFill>
                <a:latin typeface="Inter Bold"/>
                <a:ea typeface="Inter Bold"/>
                <a:cs typeface="Inter Bold"/>
                <a:sym typeface="Inter Bold"/>
              </a:defRPr>
            </a:lvl1pPr>
          </a:lstStyle>
          <a:p>
            <a:r>
              <a:t>3</a:t>
            </a:r>
          </a:p>
        </p:txBody>
      </p:sp>
      <p:sp>
        <p:nvSpPr>
          <p:cNvPr id="125" name="Text 11"/>
          <p:cNvSpPr txBox="1"/>
          <p:nvPr/>
        </p:nvSpPr>
        <p:spPr>
          <a:xfrm>
            <a:off x="1530905" y="5048844"/>
            <a:ext cx="1426299" cy="338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solidFill>
                  <a:srgbClr val="272525"/>
                </a:solidFill>
                <a:latin typeface="Inter Bold"/>
                <a:ea typeface="Inter Bold"/>
                <a:cs typeface="Inter Bold"/>
                <a:sym typeface="Inter Bold"/>
              </a:defRPr>
            </a:lvl1pPr>
          </a:lstStyle>
          <a:p>
            <a:r>
              <a:t>OpenStego</a:t>
            </a:r>
          </a:p>
        </p:txBody>
      </p:sp>
      <p:sp>
        <p:nvSpPr>
          <p:cNvPr id="126" name="Text 12"/>
          <p:cNvSpPr txBox="1"/>
          <p:nvPr/>
        </p:nvSpPr>
        <p:spPr>
          <a:xfrm>
            <a:off x="1530905" y="5539263"/>
            <a:ext cx="2005374" cy="334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800"/>
              </a:lnSpc>
              <a:defRPr sz="1700" spc="-36">
                <a:solidFill>
                  <a:srgbClr val="272525"/>
                </a:solidFill>
                <a:latin typeface="Inter"/>
                <a:ea typeface="Inter"/>
                <a:cs typeface="Inter"/>
                <a:sym typeface="Inter"/>
              </a:defRPr>
            </a:lvl1pPr>
          </a:lstStyle>
          <a:p>
            <a:r>
              <a:t>A steganography tool.</a:t>
            </a:r>
          </a:p>
        </p:txBody>
      </p:sp>
      <p:sp>
        <p:nvSpPr>
          <p:cNvPr id="127" name="Text 13"/>
          <p:cNvSpPr txBox="1"/>
          <p:nvPr/>
        </p:nvSpPr>
        <p:spPr>
          <a:xfrm>
            <a:off x="793790" y="6157317"/>
            <a:ext cx="7556422" cy="689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Our project uses LSB and DCT algorithms, and tools like OpenStego. These tools are employed to ensure robust and secure data hiding within image files.</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30" name="Text 0"/>
          <p:cNvSpPr txBox="1"/>
          <p:nvPr/>
        </p:nvSpPr>
        <p:spPr>
          <a:xfrm>
            <a:off x="6280189" y="1200387"/>
            <a:ext cx="7556422" cy="13858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5500"/>
              </a:lnSpc>
              <a:defRPr sz="4400" b="1" spc="-134">
                <a:latin typeface="Inter Bold"/>
                <a:ea typeface="Inter Bold"/>
                <a:cs typeface="Inter Bold"/>
                <a:sym typeface="Inter Bold"/>
              </a:defRPr>
            </a:lvl1pPr>
          </a:lstStyle>
          <a:p>
            <a:r>
              <a:t>Wow Factors: Unique Aspects of Our Approach</a:t>
            </a:r>
          </a:p>
        </p:txBody>
      </p:sp>
      <p:pic>
        <p:nvPicPr>
          <p:cNvPr id="131" name="Image 1" descr="Image 1"/>
          <p:cNvPicPr>
            <a:picLocks noChangeAspect="1"/>
          </p:cNvPicPr>
          <p:nvPr/>
        </p:nvPicPr>
        <p:blipFill>
          <a:blip r:embed="rId3">
            <a:extLst/>
          </a:blip>
          <a:stretch>
            <a:fillRect/>
          </a:stretch>
        </p:blipFill>
        <p:spPr>
          <a:xfrm>
            <a:off x="6280189" y="2958108"/>
            <a:ext cx="566977" cy="566977"/>
          </a:xfrm>
          <a:prstGeom prst="rect">
            <a:avLst/>
          </a:prstGeom>
          <a:ln w="12700">
            <a:miter lim="400000"/>
          </a:ln>
        </p:spPr>
      </p:pic>
      <p:sp>
        <p:nvSpPr>
          <p:cNvPr id="132" name="Text 1"/>
          <p:cNvSpPr txBox="1"/>
          <p:nvPr/>
        </p:nvSpPr>
        <p:spPr>
          <a:xfrm>
            <a:off x="6280189" y="3751898"/>
            <a:ext cx="2291955" cy="681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700"/>
              </a:lnSpc>
              <a:defRPr sz="2200" b="1" spc="-67">
                <a:solidFill>
                  <a:srgbClr val="272525"/>
                </a:solidFill>
                <a:latin typeface="Inter Bold"/>
                <a:ea typeface="Inter Bold"/>
                <a:cs typeface="Inter Bold"/>
                <a:sym typeface="Inter Bold"/>
              </a:defRPr>
            </a:lvl1pPr>
          </a:lstStyle>
          <a:p>
            <a:r>
              <a:t>Enhanced Security</a:t>
            </a:r>
          </a:p>
        </p:txBody>
      </p:sp>
      <p:sp>
        <p:nvSpPr>
          <p:cNvPr id="133" name="Text 2"/>
          <p:cNvSpPr txBox="1"/>
          <p:nvPr/>
        </p:nvSpPr>
        <p:spPr>
          <a:xfrm>
            <a:off x="6280189" y="4596646"/>
            <a:ext cx="2291955"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Multi-layered encryption provides additional protection.</a:t>
            </a:r>
          </a:p>
        </p:txBody>
      </p:sp>
      <p:pic>
        <p:nvPicPr>
          <p:cNvPr id="134" name="Image 2" descr="Image 2"/>
          <p:cNvPicPr>
            <a:picLocks noChangeAspect="1"/>
          </p:cNvPicPr>
          <p:nvPr/>
        </p:nvPicPr>
        <p:blipFill>
          <a:blip r:embed="rId4">
            <a:extLst/>
          </a:blip>
          <a:stretch>
            <a:fillRect/>
          </a:stretch>
        </p:blipFill>
        <p:spPr>
          <a:xfrm>
            <a:off x="8912304" y="2958108"/>
            <a:ext cx="566977" cy="566977"/>
          </a:xfrm>
          <a:prstGeom prst="rect">
            <a:avLst/>
          </a:prstGeom>
          <a:ln w="12700">
            <a:miter lim="400000"/>
          </a:ln>
        </p:spPr>
      </p:pic>
      <p:sp>
        <p:nvSpPr>
          <p:cNvPr id="135" name="Text 3"/>
          <p:cNvSpPr txBox="1"/>
          <p:nvPr/>
        </p:nvSpPr>
        <p:spPr>
          <a:xfrm>
            <a:off x="8912304" y="3751898"/>
            <a:ext cx="1765114"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solidFill>
                  <a:srgbClr val="272525"/>
                </a:solidFill>
                <a:latin typeface="Inter Bold"/>
                <a:ea typeface="Inter Bold"/>
                <a:cs typeface="Inter Bold"/>
                <a:sym typeface="Inter Bold"/>
              </a:defRPr>
            </a:lvl1pPr>
          </a:lstStyle>
          <a:p>
            <a:r>
              <a:t>High Capacity</a:t>
            </a:r>
          </a:p>
        </p:txBody>
      </p:sp>
      <p:sp>
        <p:nvSpPr>
          <p:cNvPr id="136" name="Text 4"/>
          <p:cNvSpPr txBox="1"/>
          <p:nvPr/>
        </p:nvSpPr>
        <p:spPr>
          <a:xfrm>
            <a:off x="8912304" y="4242315"/>
            <a:ext cx="2292072"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Embedding large amounts of data.</a:t>
            </a:r>
          </a:p>
        </p:txBody>
      </p:sp>
      <p:pic>
        <p:nvPicPr>
          <p:cNvPr id="137" name="Image 3" descr="Image 3"/>
          <p:cNvPicPr>
            <a:picLocks noChangeAspect="1"/>
          </p:cNvPicPr>
          <p:nvPr/>
        </p:nvPicPr>
        <p:blipFill>
          <a:blip r:embed="rId5">
            <a:extLst/>
          </a:blip>
          <a:stretch>
            <a:fillRect/>
          </a:stretch>
        </p:blipFill>
        <p:spPr>
          <a:xfrm>
            <a:off x="11544537" y="2958108"/>
            <a:ext cx="566977" cy="566977"/>
          </a:xfrm>
          <a:prstGeom prst="rect">
            <a:avLst/>
          </a:prstGeom>
          <a:ln w="12700">
            <a:miter lim="400000"/>
          </a:ln>
        </p:spPr>
      </p:pic>
      <p:sp>
        <p:nvSpPr>
          <p:cNvPr id="138" name="Text 5"/>
          <p:cNvSpPr txBox="1"/>
          <p:nvPr/>
        </p:nvSpPr>
        <p:spPr>
          <a:xfrm>
            <a:off x="11544537" y="3751898"/>
            <a:ext cx="1276898" cy="338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700"/>
              </a:lnSpc>
              <a:defRPr sz="2200" b="1" spc="-67">
                <a:solidFill>
                  <a:srgbClr val="272525"/>
                </a:solidFill>
                <a:latin typeface="Inter Bold"/>
                <a:ea typeface="Inter Bold"/>
                <a:cs typeface="Inter Bold"/>
                <a:sym typeface="Inter Bold"/>
              </a:defRPr>
            </a:lvl1pPr>
          </a:lstStyle>
          <a:p>
            <a:r>
              <a:t>Invisibility</a:t>
            </a:r>
          </a:p>
        </p:txBody>
      </p:sp>
      <p:sp>
        <p:nvSpPr>
          <p:cNvPr id="139" name="Text 6"/>
          <p:cNvSpPr txBox="1"/>
          <p:nvPr/>
        </p:nvSpPr>
        <p:spPr>
          <a:xfrm>
            <a:off x="11544537" y="4242315"/>
            <a:ext cx="2291955" cy="6897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Data hidden imperceptibly.</a:t>
            </a:r>
          </a:p>
        </p:txBody>
      </p:sp>
      <p:sp>
        <p:nvSpPr>
          <p:cNvPr id="140" name="Text 7"/>
          <p:cNvSpPr txBox="1"/>
          <p:nvPr/>
        </p:nvSpPr>
        <p:spPr>
          <a:xfrm>
            <a:off x="6280189" y="5940504"/>
            <a:ext cx="7556422"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rPr dirty="0"/>
              <a:t>Our approach offers enhanced security with multi-layered encryption. We achieve high capacity for data embedding, and ensuring complete invisibility for covert communication.</a:t>
            </a:r>
          </a:p>
        </p:txBody>
      </p:sp>
      <p:pic>
        <p:nvPicPr>
          <p:cNvPr id="15" name="Picture 8" descr="Program Partne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30050" y="7334250"/>
            <a:ext cx="2800350" cy="89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43" name="Text 0"/>
          <p:cNvSpPr txBox="1"/>
          <p:nvPr/>
        </p:nvSpPr>
        <p:spPr>
          <a:xfrm>
            <a:off x="632817" y="638175"/>
            <a:ext cx="7878365" cy="1108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4400"/>
              </a:lnSpc>
              <a:defRPr sz="3500" b="1" spc="-107">
                <a:latin typeface="Inter Bold"/>
                <a:ea typeface="Inter Bold"/>
                <a:cs typeface="Inter Bold"/>
                <a:sym typeface="Inter Bold"/>
              </a:defRPr>
            </a:lvl1pPr>
          </a:lstStyle>
          <a:p>
            <a:r>
              <a:t>End Users: Who Benefits from This Technology?</a:t>
            </a:r>
          </a:p>
        </p:txBody>
      </p:sp>
      <p:sp>
        <p:nvSpPr>
          <p:cNvPr id="144" name="Shape 1"/>
          <p:cNvSpPr/>
          <p:nvPr/>
        </p:nvSpPr>
        <p:spPr>
          <a:xfrm>
            <a:off x="632816" y="2039541"/>
            <a:ext cx="7878367" cy="1056919"/>
          </a:xfrm>
          <a:prstGeom prst="roundRect">
            <a:avLst>
              <a:gd name="adj" fmla="val 7186"/>
            </a:avLst>
          </a:prstGeom>
          <a:solidFill>
            <a:srgbClr val="DADBF1"/>
          </a:solidFill>
          <a:ln w="7620">
            <a:solidFill>
              <a:srgbClr val="C0C1D7"/>
            </a:solidFill>
          </a:ln>
        </p:spPr>
        <p:txBody>
          <a:bodyPr lIns="45719" rIns="45719"/>
          <a:lstStyle/>
          <a:p>
            <a:endParaRPr/>
          </a:p>
        </p:txBody>
      </p:sp>
      <p:sp>
        <p:nvSpPr>
          <p:cNvPr id="145" name="Text 2"/>
          <p:cNvSpPr txBox="1"/>
          <p:nvPr/>
        </p:nvSpPr>
        <p:spPr>
          <a:xfrm>
            <a:off x="821174" y="2227897"/>
            <a:ext cx="1090478" cy="2731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sz="1700" b="1" spc="-52">
                <a:solidFill>
                  <a:srgbClr val="272525"/>
                </a:solidFill>
                <a:latin typeface="Inter Bold"/>
                <a:ea typeface="Inter Bold"/>
                <a:cs typeface="Inter Bold"/>
                <a:sym typeface="Inter Bold"/>
              </a:defRPr>
            </a:lvl1pPr>
          </a:lstStyle>
          <a:p>
            <a:r>
              <a:t>Journalists</a:t>
            </a:r>
          </a:p>
        </p:txBody>
      </p:sp>
      <p:sp>
        <p:nvSpPr>
          <p:cNvPr id="146" name="Text 3"/>
          <p:cNvSpPr txBox="1"/>
          <p:nvPr/>
        </p:nvSpPr>
        <p:spPr>
          <a:xfrm>
            <a:off x="821173" y="2618780"/>
            <a:ext cx="3164109" cy="264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sz="1400" spc="-28">
                <a:solidFill>
                  <a:srgbClr val="272525"/>
                </a:solidFill>
                <a:latin typeface="Inter"/>
                <a:ea typeface="Inter"/>
                <a:cs typeface="Inter"/>
                <a:sym typeface="Inter"/>
              </a:defRPr>
            </a:lvl1pPr>
          </a:lstStyle>
          <a:p>
            <a:r>
              <a:t>Protect sources and sensitive information.</a:t>
            </a:r>
          </a:p>
        </p:txBody>
      </p:sp>
      <p:sp>
        <p:nvSpPr>
          <p:cNvPr id="147" name="Shape 4"/>
          <p:cNvSpPr/>
          <p:nvPr/>
        </p:nvSpPr>
        <p:spPr>
          <a:xfrm>
            <a:off x="632816" y="3277194"/>
            <a:ext cx="7878367" cy="1056919"/>
          </a:xfrm>
          <a:prstGeom prst="roundRect">
            <a:avLst>
              <a:gd name="adj" fmla="val 7186"/>
            </a:avLst>
          </a:prstGeom>
          <a:solidFill>
            <a:srgbClr val="DADBF1"/>
          </a:solidFill>
          <a:ln w="7620">
            <a:solidFill>
              <a:srgbClr val="C0C1D7"/>
            </a:solidFill>
          </a:ln>
        </p:spPr>
        <p:txBody>
          <a:bodyPr lIns="45719" rIns="45719"/>
          <a:lstStyle/>
          <a:p>
            <a:endParaRPr/>
          </a:p>
        </p:txBody>
      </p:sp>
      <p:sp>
        <p:nvSpPr>
          <p:cNvPr id="148" name="Text 5"/>
          <p:cNvSpPr txBox="1"/>
          <p:nvPr/>
        </p:nvSpPr>
        <p:spPr>
          <a:xfrm>
            <a:off x="821174" y="3465552"/>
            <a:ext cx="1049453" cy="273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sz="1700" b="1" spc="-52">
                <a:solidFill>
                  <a:srgbClr val="272525"/>
                </a:solidFill>
                <a:latin typeface="Inter Bold"/>
                <a:ea typeface="Inter Bold"/>
                <a:cs typeface="Inter Bold"/>
                <a:sym typeface="Inter Bold"/>
              </a:defRPr>
            </a:lvl1pPr>
          </a:lstStyle>
          <a:p>
            <a:r>
              <a:t>Healthcare</a:t>
            </a:r>
          </a:p>
        </p:txBody>
      </p:sp>
      <p:sp>
        <p:nvSpPr>
          <p:cNvPr id="149" name="Text 6"/>
          <p:cNvSpPr txBox="1"/>
          <p:nvPr/>
        </p:nvSpPr>
        <p:spPr>
          <a:xfrm>
            <a:off x="821173" y="3856433"/>
            <a:ext cx="2363276" cy="2644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sz="1400" spc="-28">
                <a:solidFill>
                  <a:srgbClr val="272525"/>
                </a:solidFill>
                <a:latin typeface="Inter"/>
                <a:ea typeface="Inter"/>
                <a:cs typeface="Inter"/>
                <a:sym typeface="Inter"/>
              </a:defRPr>
            </a:lvl1pPr>
          </a:lstStyle>
          <a:p>
            <a:r>
              <a:t>Securely share patient records.</a:t>
            </a:r>
          </a:p>
        </p:txBody>
      </p:sp>
      <p:sp>
        <p:nvSpPr>
          <p:cNvPr id="150" name="Shape 7"/>
          <p:cNvSpPr/>
          <p:nvPr/>
        </p:nvSpPr>
        <p:spPr>
          <a:xfrm>
            <a:off x="632816" y="4514850"/>
            <a:ext cx="7878367" cy="1056919"/>
          </a:xfrm>
          <a:prstGeom prst="roundRect">
            <a:avLst>
              <a:gd name="adj" fmla="val 7186"/>
            </a:avLst>
          </a:prstGeom>
          <a:solidFill>
            <a:srgbClr val="DADBF1"/>
          </a:solidFill>
          <a:ln w="7620">
            <a:solidFill>
              <a:srgbClr val="C0C1D7"/>
            </a:solidFill>
          </a:ln>
        </p:spPr>
        <p:txBody>
          <a:bodyPr lIns="45719" rIns="45719"/>
          <a:lstStyle/>
          <a:p>
            <a:endParaRPr/>
          </a:p>
        </p:txBody>
      </p:sp>
      <p:sp>
        <p:nvSpPr>
          <p:cNvPr id="151" name="Text 8"/>
          <p:cNvSpPr txBox="1"/>
          <p:nvPr/>
        </p:nvSpPr>
        <p:spPr>
          <a:xfrm>
            <a:off x="821174" y="4703207"/>
            <a:ext cx="714713" cy="273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sz="1700" b="1" spc="-52">
                <a:solidFill>
                  <a:srgbClr val="272525"/>
                </a:solidFill>
                <a:latin typeface="Inter Bold"/>
                <a:ea typeface="Inter Bold"/>
                <a:cs typeface="Inter Bold"/>
                <a:sym typeface="Inter Bold"/>
              </a:defRPr>
            </a:lvl1pPr>
          </a:lstStyle>
          <a:p>
            <a:r>
              <a:t>Military</a:t>
            </a:r>
          </a:p>
        </p:txBody>
      </p:sp>
      <p:sp>
        <p:nvSpPr>
          <p:cNvPr id="152" name="Text 9"/>
          <p:cNvSpPr txBox="1"/>
          <p:nvPr/>
        </p:nvSpPr>
        <p:spPr>
          <a:xfrm>
            <a:off x="821173" y="5094089"/>
            <a:ext cx="2235559" cy="264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sz="1400" spc="-28">
                <a:solidFill>
                  <a:srgbClr val="272525"/>
                </a:solidFill>
                <a:latin typeface="Inter"/>
                <a:ea typeface="Inter"/>
                <a:cs typeface="Inter"/>
                <a:sym typeface="Inter"/>
              </a:defRPr>
            </a:lvl1pPr>
          </a:lstStyle>
          <a:p>
            <a:r>
              <a:t>Confidential communications.</a:t>
            </a:r>
          </a:p>
        </p:txBody>
      </p:sp>
      <p:sp>
        <p:nvSpPr>
          <p:cNvPr id="153" name="Shape 10"/>
          <p:cNvSpPr/>
          <p:nvPr/>
        </p:nvSpPr>
        <p:spPr>
          <a:xfrm>
            <a:off x="632816" y="5752505"/>
            <a:ext cx="7878367" cy="1056919"/>
          </a:xfrm>
          <a:prstGeom prst="roundRect">
            <a:avLst>
              <a:gd name="adj" fmla="val 7186"/>
            </a:avLst>
          </a:prstGeom>
          <a:solidFill>
            <a:srgbClr val="DADBF1"/>
          </a:solidFill>
          <a:ln w="7620">
            <a:solidFill>
              <a:srgbClr val="C0C1D7"/>
            </a:solidFill>
          </a:ln>
        </p:spPr>
        <p:txBody>
          <a:bodyPr lIns="45719" rIns="45719"/>
          <a:lstStyle/>
          <a:p>
            <a:endParaRPr/>
          </a:p>
        </p:txBody>
      </p:sp>
      <p:sp>
        <p:nvSpPr>
          <p:cNvPr id="154" name="Text 11"/>
          <p:cNvSpPr txBox="1"/>
          <p:nvPr/>
        </p:nvSpPr>
        <p:spPr>
          <a:xfrm>
            <a:off x="821174" y="5940862"/>
            <a:ext cx="1711254" cy="273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sz="1700" b="1" spc="-52">
                <a:solidFill>
                  <a:srgbClr val="272525"/>
                </a:solidFill>
                <a:latin typeface="Inter Bold"/>
                <a:ea typeface="Inter Bold"/>
                <a:cs typeface="Inter Bold"/>
                <a:sym typeface="Inter Bold"/>
              </a:defRPr>
            </a:lvl1pPr>
          </a:lstStyle>
          <a:p>
            <a:r>
              <a:t>Law Enforcement</a:t>
            </a:r>
          </a:p>
        </p:txBody>
      </p:sp>
      <p:sp>
        <p:nvSpPr>
          <p:cNvPr id="155" name="Text 12"/>
          <p:cNvSpPr txBox="1"/>
          <p:nvPr/>
        </p:nvSpPr>
        <p:spPr>
          <a:xfrm>
            <a:off x="821173" y="6331744"/>
            <a:ext cx="1548991" cy="264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2200"/>
              </a:lnSpc>
              <a:defRPr sz="1400" spc="-28">
                <a:solidFill>
                  <a:srgbClr val="272525"/>
                </a:solidFill>
                <a:latin typeface="Inter"/>
                <a:ea typeface="Inter"/>
                <a:cs typeface="Inter"/>
                <a:sym typeface="Inter"/>
              </a:defRPr>
            </a:lvl1pPr>
          </a:lstStyle>
          <a:p>
            <a:r>
              <a:t>Covert data transfer.</a:t>
            </a:r>
          </a:p>
        </p:txBody>
      </p:sp>
      <p:sp>
        <p:nvSpPr>
          <p:cNvPr id="156" name="Text 13"/>
          <p:cNvSpPr txBox="1"/>
          <p:nvPr/>
        </p:nvSpPr>
        <p:spPr>
          <a:xfrm>
            <a:off x="632817" y="7012781"/>
            <a:ext cx="7878365" cy="543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200"/>
              </a:lnSpc>
              <a:defRPr sz="1400" spc="-28">
                <a:solidFill>
                  <a:srgbClr val="272525"/>
                </a:solidFill>
                <a:latin typeface="Inter"/>
                <a:ea typeface="Inter"/>
                <a:cs typeface="Inter"/>
                <a:sym typeface="Inter"/>
              </a:defRPr>
            </a:lvl1pPr>
          </a:lstStyle>
          <a:p>
            <a:r>
              <a:t>Our technology benefits journalists, healthcare providers, and the military by offering secure ways to protect sources, share records, and maintain confidential communications.</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 0"/>
          <p:cNvSpPr txBox="1"/>
          <p:nvPr/>
        </p:nvSpPr>
        <p:spPr>
          <a:xfrm>
            <a:off x="793789" y="1586626"/>
            <a:ext cx="12121463" cy="6873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ts val="5500"/>
              </a:lnSpc>
              <a:defRPr sz="4400" b="1" spc="-134">
                <a:latin typeface="Inter Bold"/>
                <a:ea typeface="Inter Bold"/>
                <a:cs typeface="Inter Bold"/>
                <a:sym typeface="Inter Bold"/>
              </a:defRPr>
            </a:lvl1pPr>
          </a:lstStyle>
          <a:p>
            <a:r>
              <a:t>Results: Performance Metrics and Visualizations</a:t>
            </a:r>
          </a:p>
        </p:txBody>
      </p:sp>
      <p:pic>
        <p:nvPicPr>
          <p:cNvPr id="159" name="Image 0" descr="Image 0"/>
          <p:cNvPicPr>
            <a:picLocks noChangeAspect="1"/>
          </p:cNvPicPr>
          <p:nvPr/>
        </p:nvPicPr>
        <p:blipFill>
          <a:blip r:embed="rId2">
            <a:extLst/>
          </a:blip>
          <a:stretch>
            <a:fillRect/>
          </a:stretch>
        </p:blipFill>
        <p:spPr>
          <a:xfrm>
            <a:off x="793790" y="2890717"/>
            <a:ext cx="6244710" cy="3496986"/>
          </a:xfrm>
          <a:prstGeom prst="rect">
            <a:avLst/>
          </a:prstGeom>
          <a:ln w="12700">
            <a:miter lim="400000"/>
          </a:ln>
        </p:spPr>
      </p:pic>
      <p:sp>
        <p:nvSpPr>
          <p:cNvPr id="160" name="Text 1"/>
          <p:cNvSpPr txBox="1"/>
          <p:nvPr/>
        </p:nvSpPr>
        <p:spPr>
          <a:xfrm>
            <a:off x="7599520" y="2839641"/>
            <a:ext cx="6244710" cy="10453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2800"/>
              </a:lnSpc>
              <a:defRPr sz="1700" spc="-36">
                <a:solidFill>
                  <a:srgbClr val="272525"/>
                </a:solidFill>
                <a:latin typeface="Inter"/>
                <a:ea typeface="Inter"/>
                <a:cs typeface="Inter"/>
                <a:sym typeface="Inter"/>
              </a:defRPr>
            </a:lvl1pPr>
          </a:lstStyle>
          <a:p>
            <a:r>
              <a:t>Metrics include a data capacity of 250KB and a PSNR of 45dB. We also have an SSIM of 0.98. These results demonstrate the efficacy and quality of our steganographic method.</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9520" y="4002999"/>
            <a:ext cx="4678680" cy="3778926"/>
          </a:xfrm>
          <a:prstGeom prst="rect">
            <a:avLst/>
          </a:prstGeom>
        </p:spPr>
      </p:pic>
      <p:pic>
        <p:nvPicPr>
          <p:cNvPr id="9" name="Picture 8" descr="Program Partn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9650" y="7334250"/>
            <a:ext cx="2190750" cy="895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 y="419100"/>
            <a:ext cx="6431280" cy="7315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900" y="419100"/>
            <a:ext cx="6374130" cy="7315200"/>
          </a:xfrm>
          <a:prstGeom prst="rect">
            <a:avLst/>
          </a:prstGeom>
        </p:spPr>
      </p:pic>
      <p:pic>
        <p:nvPicPr>
          <p:cNvPr id="4" name="Picture 3" descr="Program Partn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9650" y="7334250"/>
            <a:ext cx="2190750" cy="895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120485"/>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61</TotalTime>
  <Words>490</Words>
  <Application>Microsoft Office PowerPoint</Application>
  <PresentationFormat>Custom</PresentationFormat>
  <Paragraphs>71</Paragraphs>
  <Slides>13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Helvetica</vt:lpstr>
      <vt:lpstr>Inter</vt:lpstr>
      <vt:lpstr>Inter Bold</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6</cp:revision>
  <dcterms:modified xsi:type="dcterms:W3CDTF">2025-02-23T05:15:36Z</dcterms:modified>
</cp:coreProperties>
</file>